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9">
  <p:sldMasterIdLst>
    <p:sldMasterId id="2147483675" r:id="rId1"/>
  </p:sldMasterIdLst>
  <p:notesMasterIdLst>
    <p:notesMasterId r:id="rId70"/>
  </p:notesMasterIdLst>
  <p:sldIdLst>
    <p:sldId id="256" r:id="rId2"/>
    <p:sldId id="285" r:id="rId3"/>
    <p:sldId id="286" r:id="rId4"/>
    <p:sldId id="287" r:id="rId5"/>
    <p:sldId id="288" r:id="rId6"/>
    <p:sldId id="289" r:id="rId7"/>
    <p:sldId id="290" r:id="rId8"/>
    <p:sldId id="291" r:id="rId9"/>
    <p:sldId id="292" r:id="rId10"/>
    <p:sldId id="325" r:id="rId11"/>
    <p:sldId id="293" r:id="rId12"/>
    <p:sldId id="294" r:id="rId13"/>
    <p:sldId id="296" r:id="rId14"/>
    <p:sldId id="295" r:id="rId15"/>
    <p:sldId id="297" r:id="rId16"/>
    <p:sldId id="298" r:id="rId17"/>
    <p:sldId id="299" r:id="rId18"/>
    <p:sldId id="300" r:id="rId19"/>
    <p:sldId id="301" r:id="rId20"/>
    <p:sldId id="303" r:id="rId21"/>
    <p:sldId id="305" r:id="rId22"/>
    <p:sldId id="306" r:id="rId23"/>
    <p:sldId id="307" r:id="rId24"/>
    <p:sldId id="308" r:id="rId25"/>
    <p:sldId id="309" r:id="rId26"/>
    <p:sldId id="310" r:id="rId27"/>
    <p:sldId id="311" r:id="rId28"/>
    <p:sldId id="312" r:id="rId29"/>
    <p:sldId id="313" r:id="rId30"/>
    <p:sldId id="340" r:id="rId31"/>
    <p:sldId id="314" r:id="rId32"/>
    <p:sldId id="315" r:id="rId33"/>
    <p:sldId id="320" r:id="rId34"/>
    <p:sldId id="321" r:id="rId35"/>
    <p:sldId id="322" r:id="rId36"/>
    <p:sldId id="323" r:id="rId37"/>
    <p:sldId id="324" r:id="rId38"/>
    <p:sldId id="326" r:id="rId39"/>
    <p:sldId id="327" r:id="rId40"/>
    <p:sldId id="328" r:id="rId41"/>
    <p:sldId id="329" r:id="rId42"/>
    <p:sldId id="330" r:id="rId43"/>
    <p:sldId id="331" r:id="rId44"/>
    <p:sldId id="332" r:id="rId45"/>
    <p:sldId id="334" r:id="rId46"/>
    <p:sldId id="335" r:id="rId47"/>
    <p:sldId id="336" r:id="rId48"/>
    <p:sldId id="337" r:id="rId49"/>
    <p:sldId id="338" r:id="rId50"/>
    <p:sldId id="339" r:id="rId51"/>
    <p:sldId id="341" r:id="rId52"/>
    <p:sldId id="342" r:id="rId53"/>
    <p:sldId id="343" r:id="rId54"/>
    <p:sldId id="344" r:id="rId55"/>
    <p:sldId id="345" r:id="rId56"/>
    <p:sldId id="346" r:id="rId57"/>
    <p:sldId id="348" r:id="rId58"/>
    <p:sldId id="347" r:id="rId59"/>
    <p:sldId id="349" r:id="rId60"/>
    <p:sldId id="352" r:id="rId61"/>
    <p:sldId id="353" r:id="rId62"/>
    <p:sldId id="354" r:id="rId63"/>
    <p:sldId id="350" r:id="rId64"/>
    <p:sldId id="351" r:id="rId65"/>
    <p:sldId id="317" r:id="rId66"/>
    <p:sldId id="318" r:id="rId67"/>
    <p:sldId id="319" r:id="rId68"/>
    <p:sldId id="284"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Fira Sans" panose="020B0604020202020204" charset="0"/>
      <p:regular r:id="rId75"/>
      <p:bold r:id="rId76"/>
      <p:italic r:id="rId77"/>
      <p:boldItalic r:id="rId78"/>
    </p:embeddedFont>
    <p:embeddedFont>
      <p:font typeface="Fira Sans Light" panose="020B0604020202020204" charset="0"/>
      <p:regular r:id="rId79"/>
      <p:bold r:id="rId80"/>
      <p:italic r:id="rId81"/>
      <p:boldItalic r:id="rId82"/>
    </p:embeddedFont>
    <p:embeddedFont>
      <p:font typeface="Raleway" pitchFamily="2" charset="0"/>
      <p:regular r:id="rId83"/>
      <p:bold r:id="rId84"/>
      <p:italic r:id="rId85"/>
      <p:boldItalic r:id="rId86"/>
    </p:embeddedFont>
    <p:embeddedFont>
      <p:font typeface="Rubik" panose="020B0604020202020204" charset="-79"/>
      <p:regular r:id="rId87"/>
      <p:bold r:id="rId88"/>
      <p:italic r:id="rId89"/>
      <p:boldItalic r:id="rId90"/>
    </p:embeddedFont>
    <p:embeddedFont>
      <p:font typeface="Rubik Light" panose="020B0604020202020204" charset="-79"/>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A2A"/>
    <a:srgbClr val="E9E9E9"/>
    <a:srgbClr val="0203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76BA0C-36CF-444F-8144-008A9575A7CD}">
  <a:tblStyle styleId="{1176BA0C-36CF-444F-8144-008A9575A7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89299" autoAdjust="0"/>
  </p:normalViewPr>
  <p:slideViewPr>
    <p:cSldViewPr snapToGrid="0">
      <p:cViewPr varScale="1">
        <p:scale>
          <a:sx n="100" d="100"/>
          <a:sy n="100" d="100"/>
        </p:scale>
        <p:origin x="11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sastrawi/sastrawi"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507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997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313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4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b="0" i="0" u="none" strike="noStrike" cap="none" dirty="0">
                <a:solidFill>
                  <a:srgbClr val="000000"/>
                </a:solidFill>
                <a:effectLst/>
                <a:latin typeface="Arial"/>
                <a:ea typeface="Arial"/>
                <a:cs typeface="Arial"/>
                <a:sym typeface="Arial"/>
              </a:rPr>
              <a:t>Metode ini secara umum memiliki perhitungan </a:t>
            </a:r>
            <a:r>
              <a:rPr lang="en-ID" sz="1100" b="0" i="1" u="none" strike="noStrike" cap="none" dirty="0">
                <a:solidFill>
                  <a:srgbClr val="000000"/>
                </a:solidFill>
                <a:effectLst/>
                <a:latin typeface="Arial"/>
                <a:ea typeface="Arial"/>
                <a:cs typeface="Arial"/>
                <a:sym typeface="Arial"/>
              </a:rPr>
              <a:t>similarity</a:t>
            </a:r>
            <a:r>
              <a:rPr lang="en-ID" sz="1100" b="0" i="0" u="none" strike="noStrike" cap="none" dirty="0">
                <a:solidFill>
                  <a:srgbClr val="000000"/>
                </a:solidFill>
                <a:effectLst/>
                <a:latin typeface="Arial"/>
                <a:ea typeface="Arial"/>
                <a:cs typeface="Arial"/>
                <a:sym typeface="Arial"/>
              </a:rPr>
              <a:t> antara dua buah objek (misalkan P1 dan P2) dan dinyatakan dalam dua buah vektor yang menggunakan kata kunci dalam sebuah dokumen sebagai ukuran</a:t>
            </a:r>
            <a:endParaRPr dirty="0"/>
          </a:p>
        </p:txBody>
      </p:sp>
    </p:spTree>
    <p:extLst>
      <p:ext uri="{BB962C8B-B14F-4D97-AF65-F5344CB8AC3E}">
        <p14:creationId xmlns:p14="http://schemas.microsoft.com/office/powerpoint/2010/main" val="366087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19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123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b="0" i="0" u="none" strike="noStrike" cap="none" dirty="0">
                <a:solidFill>
                  <a:srgbClr val="000000"/>
                </a:solidFill>
                <a:effectLst/>
                <a:latin typeface="Arial"/>
                <a:ea typeface="Arial"/>
                <a:cs typeface="Arial"/>
                <a:sym typeface="Arial"/>
              </a:rPr>
              <a:t>Metode ini secara umum memiliki perhitungan </a:t>
            </a:r>
            <a:r>
              <a:rPr lang="en-ID" sz="1100" b="0" i="1" u="none" strike="noStrike" cap="none" dirty="0">
                <a:solidFill>
                  <a:srgbClr val="000000"/>
                </a:solidFill>
                <a:effectLst/>
                <a:latin typeface="Arial"/>
                <a:ea typeface="Arial"/>
                <a:cs typeface="Arial"/>
                <a:sym typeface="Arial"/>
              </a:rPr>
              <a:t>similarity</a:t>
            </a:r>
            <a:r>
              <a:rPr lang="en-ID" sz="1100" b="0" i="0" u="none" strike="noStrike" cap="none" dirty="0">
                <a:solidFill>
                  <a:srgbClr val="000000"/>
                </a:solidFill>
                <a:effectLst/>
                <a:latin typeface="Arial"/>
                <a:ea typeface="Arial"/>
                <a:cs typeface="Arial"/>
                <a:sym typeface="Arial"/>
              </a:rPr>
              <a:t> antara dua buah objek (misalkan P1 dan P2) dan dinyatakan dalam dua buah vektor yang menggunakan kata kunci dalam sebuah dokumen sebagai ukuran</a:t>
            </a:r>
            <a:endParaRPr dirty="0"/>
          </a:p>
        </p:txBody>
      </p:sp>
    </p:spTree>
    <p:extLst>
      <p:ext uri="{BB962C8B-B14F-4D97-AF65-F5344CB8AC3E}">
        <p14:creationId xmlns:p14="http://schemas.microsoft.com/office/powerpoint/2010/main" val="75481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0" i="0" u="none" strike="noStrike" cap="none" dirty="0">
                <a:solidFill>
                  <a:srgbClr val="000000"/>
                </a:solidFill>
                <a:effectLst/>
                <a:latin typeface="Arial"/>
                <a:ea typeface="Arial"/>
                <a:cs typeface="Arial"/>
                <a:sym typeface="Arial"/>
              </a:rPr>
              <a:t>(cont. S(o)) Koefisien memiliki nilai -1 hingga 1. Jika nilai silhouette semakin mendekati nilai 1, maka semakin baik pengelompokan data dalam suatu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Jika sebaliknya, semakin mendekati nilai -1 maka semakin buruk pengelompokan data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549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21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41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527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84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944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03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395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Tokenizing dilakukan dengan menggunakan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Natural Language Toolkit berbasis Python yang tersedia pada </a:t>
            </a:r>
            <a:r>
              <a:rPr lang="en-US" sz="1100" b="0" i="0" u="sng" strike="noStrike" cap="none" dirty="0">
                <a:solidFill>
                  <a:srgbClr val="000000"/>
                </a:solidFill>
                <a:effectLst/>
                <a:latin typeface="Arial"/>
                <a:ea typeface="Arial"/>
                <a:cs typeface="Arial"/>
                <a:sym typeface="Arial"/>
                <a:hlinkClick r:id="rId3"/>
              </a:rPr>
              <a:t>https://www.nltk.org/</a:t>
            </a:r>
            <a:r>
              <a:rPr lang="en-US" sz="1100" b="0" i="0" u="sng" strike="noStrike" cap="none" dirty="0">
                <a:solidFill>
                  <a:srgbClr val="000000"/>
                </a:solidFill>
                <a:effectLst/>
                <a:latin typeface="Arial"/>
                <a:ea typeface="Arial"/>
                <a:cs typeface="Arial"/>
                <a:sym typeface="Arial"/>
              </a:rPr>
              <a:t> . </a:t>
            </a:r>
            <a:r>
              <a:rPr lang="en-US" sz="1100" b="0" i="0" u="none" strike="noStrike" cap="none" dirty="0">
                <a:solidFill>
                  <a:srgbClr val="000000"/>
                </a:solidFill>
                <a:effectLst/>
                <a:latin typeface="Arial"/>
                <a:ea typeface="Arial"/>
                <a:cs typeface="Arial"/>
                <a:sym typeface="Arial"/>
              </a:rPr>
              <a:t>Semua huruf pada </a:t>
            </a:r>
            <a:r>
              <a:rPr lang="en-US" sz="1100" b="0" i="1" u="none" strike="noStrike" cap="none" dirty="0">
                <a:solidFill>
                  <a:srgbClr val="000000"/>
                </a:solidFill>
                <a:effectLst/>
                <a:latin typeface="Arial"/>
                <a:ea typeface="Arial"/>
                <a:cs typeface="Arial"/>
                <a:sym typeface="Arial"/>
              </a:rPr>
              <a:t>corpus</a:t>
            </a:r>
            <a:r>
              <a:rPr lang="en-US" sz="1100" b="0" i="0" u="none" strike="noStrike" cap="none" dirty="0">
                <a:solidFill>
                  <a:srgbClr val="000000"/>
                </a:solidFill>
                <a:effectLst/>
                <a:latin typeface="Arial"/>
                <a:ea typeface="Arial"/>
                <a:cs typeface="Arial"/>
                <a:sym typeface="Arial"/>
              </a:rPr>
              <a:t> diubah menjadi huruf kecil, kemudian dilakukan penghapusan </a:t>
            </a:r>
            <a:r>
              <a:rPr lang="en-US" sz="1100" b="0" i="1" u="none" strike="noStrike" cap="none" dirty="0">
                <a:solidFill>
                  <a:srgbClr val="000000"/>
                </a:solidFill>
                <a:effectLst/>
                <a:latin typeface="Arial"/>
                <a:ea typeface="Arial"/>
                <a:cs typeface="Arial"/>
                <a:sym typeface="Arial"/>
              </a:rPr>
              <a:t>mention</a:t>
            </a:r>
            <a:r>
              <a:rPr lang="en-US" sz="1100" b="0" i="0" u="none" strike="noStrike" cap="none" dirty="0">
                <a:solidFill>
                  <a:srgbClr val="000000"/>
                </a:solidFill>
                <a:effectLst/>
                <a:latin typeface="Arial"/>
                <a:ea typeface="Arial"/>
                <a:cs typeface="Arial"/>
                <a:sym typeface="Arial"/>
              </a:rPr>
              <a:t>, URL, tanda baca, dan angka.</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Tahap penghapusan </a:t>
            </a:r>
            <a:r>
              <a:rPr lang="en-US" sz="1100" b="0" i="1" u="none" strike="noStrike" cap="none" dirty="0" err="1">
                <a:solidFill>
                  <a:srgbClr val="000000"/>
                </a:solidFill>
                <a:effectLst/>
                <a:latin typeface="Arial"/>
                <a:ea typeface="Arial"/>
                <a:cs typeface="Arial"/>
                <a:sym typeface="Arial"/>
              </a:rPr>
              <a:t>stopword</a:t>
            </a:r>
            <a:r>
              <a:rPr lang="en-US" sz="1100" b="0" i="0" u="none" strike="noStrike" cap="none" dirty="0">
                <a:solidFill>
                  <a:srgbClr val="000000"/>
                </a:solidFill>
                <a:effectLst/>
                <a:latin typeface="Arial"/>
                <a:ea typeface="Arial"/>
                <a:cs typeface="Arial"/>
                <a:sym typeface="Arial"/>
              </a:rPr>
              <a:t> dilakukan untuk membuang kata-kata yang termasuk ke dalam daftar </a:t>
            </a:r>
            <a:r>
              <a:rPr lang="en-US" sz="1100" b="0" i="1" u="none" strike="noStrike" cap="none" dirty="0" err="1">
                <a:solidFill>
                  <a:srgbClr val="000000"/>
                </a:solidFill>
                <a:effectLst/>
                <a:latin typeface="Arial"/>
                <a:ea typeface="Arial"/>
                <a:cs typeface="Arial"/>
                <a:sym typeface="Arial"/>
              </a:rPr>
              <a:t>stopword</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Contoh </a:t>
            </a:r>
            <a:r>
              <a:rPr lang="en-US" sz="1100" b="0" i="1" u="none" strike="noStrike" cap="none" dirty="0" err="1">
                <a:solidFill>
                  <a:srgbClr val="000000"/>
                </a:solidFill>
                <a:effectLst/>
                <a:latin typeface="Arial"/>
                <a:ea typeface="Arial"/>
                <a:cs typeface="Arial"/>
                <a:sym typeface="Arial"/>
              </a:rPr>
              <a:t>stopword</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dalam Bahasa Indonesia diantaranya yaitu dahulu, ada, dalam, adanya, dan, pada, dan lain-lain. Acuan daftar kata-kata yang termasuk ke dalam </a:t>
            </a:r>
            <a:r>
              <a:rPr lang="en-US" sz="1100" b="0" i="1" u="none" strike="noStrike" cap="none" dirty="0" err="1">
                <a:solidFill>
                  <a:srgbClr val="000000"/>
                </a:solidFill>
                <a:effectLst/>
                <a:latin typeface="Arial"/>
                <a:ea typeface="Arial"/>
                <a:cs typeface="Arial"/>
                <a:sym typeface="Arial"/>
              </a:rPr>
              <a:t>stopword</a:t>
            </a:r>
            <a:r>
              <a:rPr lang="en-US" sz="1100" b="0" i="0" u="none" strike="noStrike" cap="none" dirty="0">
                <a:solidFill>
                  <a:srgbClr val="000000"/>
                </a:solidFill>
                <a:effectLst/>
                <a:latin typeface="Arial"/>
                <a:ea typeface="Arial"/>
                <a:cs typeface="Arial"/>
                <a:sym typeface="Arial"/>
              </a:rPr>
              <a:t> diperoleh dari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Natural Language Toolkit pada Python </a:t>
            </a:r>
            <a:endParaRPr dirty="0"/>
          </a:p>
        </p:txBody>
      </p:sp>
    </p:spTree>
    <p:extLst>
      <p:ext uri="{BB962C8B-B14F-4D97-AF65-F5344CB8AC3E}">
        <p14:creationId xmlns:p14="http://schemas.microsoft.com/office/powerpoint/2010/main" val="332816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1" u="none" strike="noStrike" cap="none" dirty="0">
                <a:solidFill>
                  <a:srgbClr val="000000"/>
                </a:solidFill>
                <a:effectLst/>
                <a:latin typeface="Arial"/>
                <a:ea typeface="Arial"/>
                <a:cs typeface="Arial"/>
                <a:sym typeface="Arial"/>
              </a:rPr>
              <a:t>stemming </a:t>
            </a:r>
            <a:r>
              <a:rPr lang="en-US" sz="1100" b="0" i="0" u="none" strike="noStrike" cap="none" dirty="0">
                <a:solidFill>
                  <a:srgbClr val="000000"/>
                </a:solidFill>
                <a:effectLst/>
                <a:latin typeface="Arial"/>
                <a:ea typeface="Arial"/>
                <a:cs typeface="Arial"/>
                <a:sym typeface="Arial"/>
              </a:rPr>
              <a:t>dilakukan untuk menghapus awalan dan akhiran dari suatu kata. Tujuan dari tahap </a:t>
            </a:r>
            <a:r>
              <a:rPr lang="en-US" sz="1100" b="0" i="1" u="none" strike="noStrike" cap="none" dirty="0">
                <a:solidFill>
                  <a:srgbClr val="000000"/>
                </a:solidFill>
                <a:effectLst/>
                <a:latin typeface="Arial"/>
                <a:ea typeface="Arial"/>
                <a:cs typeface="Arial"/>
                <a:sym typeface="Arial"/>
              </a:rPr>
              <a:t>stemming</a:t>
            </a:r>
            <a:r>
              <a:rPr lang="en-US" sz="1100" b="0" i="0" u="none" strike="noStrike" cap="none" dirty="0">
                <a:solidFill>
                  <a:srgbClr val="000000"/>
                </a:solidFill>
                <a:effectLst/>
                <a:latin typeface="Arial"/>
                <a:ea typeface="Arial"/>
                <a:cs typeface="Arial"/>
                <a:sym typeface="Arial"/>
              </a:rPr>
              <a:t> adalah untuk mendapatkan kata dasar yang sesuai. Proses </a:t>
            </a:r>
            <a:r>
              <a:rPr lang="en-US" sz="1100" b="0" i="1" u="none" strike="noStrike" cap="none" dirty="0">
                <a:solidFill>
                  <a:srgbClr val="000000"/>
                </a:solidFill>
                <a:effectLst/>
                <a:latin typeface="Arial"/>
                <a:ea typeface="Arial"/>
                <a:cs typeface="Arial"/>
                <a:sym typeface="Arial"/>
              </a:rPr>
              <a:t>stemming </a:t>
            </a:r>
            <a:r>
              <a:rPr lang="en-US" sz="1100" b="0" i="0" u="none" strike="noStrike" cap="none" dirty="0">
                <a:solidFill>
                  <a:srgbClr val="000000"/>
                </a:solidFill>
                <a:effectLst/>
                <a:latin typeface="Arial"/>
                <a:ea typeface="Arial"/>
                <a:cs typeface="Arial"/>
                <a:sym typeface="Arial"/>
              </a:rPr>
              <a:t>menggunakan </a:t>
            </a:r>
            <a:r>
              <a:rPr lang="en-US" sz="1100" b="0" i="1" u="none" strike="noStrike" cap="none" dirty="0">
                <a:solidFill>
                  <a:srgbClr val="000000"/>
                </a:solidFill>
                <a:effectLst/>
                <a:latin typeface="Arial"/>
                <a:ea typeface="Arial"/>
                <a:cs typeface="Arial"/>
                <a:sym typeface="Arial"/>
              </a:rPr>
              <a:t>library</a:t>
            </a:r>
            <a:r>
              <a:rPr lang="en-US" sz="1100" b="0" i="0" u="none" strike="noStrike" cap="none" dirty="0">
                <a:solidFill>
                  <a:srgbClr val="000000"/>
                </a:solidFill>
                <a:effectLst/>
                <a:latin typeface="Arial"/>
                <a:ea typeface="Arial"/>
                <a:cs typeface="Arial"/>
                <a:sym typeface="Arial"/>
              </a:rPr>
              <a:t> Sastrawi berbasis Python yang tersedia pada </a:t>
            </a:r>
            <a:r>
              <a:rPr lang="en-US" sz="1100" b="0" i="0" u="sng" strike="noStrike" cap="none" dirty="0">
                <a:solidFill>
                  <a:srgbClr val="000000"/>
                </a:solidFill>
                <a:effectLst/>
                <a:latin typeface="Arial"/>
                <a:ea typeface="Arial"/>
                <a:cs typeface="Arial"/>
                <a:sym typeface="Arial"/>
                <a:hlinkClick r:id="rId3"/>
              </a:rPr>
              <a:t>https://github.com/sastrawi/sastrawi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Algoritma</a:t>
            </a:r>
            <a:r>
              <a:rPr lang="en-US" sz="1100" b="0" i="0" u="none" strike="noStrike" cap="none" dirty="0">
                <a:solidFill>
                  <a:srgbClr val="000000"/>
                </a:solidFill>
                <a:effectLst/>
                <a:latin typeface="Arial"/>
                <a:ea typeface="Arial"/>
                <a:cs typeface="Arial"/>
                <a:sym typeface="Arial"/>
              </a:rPr>
              <a:t> yang terdapat pada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Sastrawi adalah </a:t>
            </a:r>
            <a:r>
              <a:rPr lang="en-US" sz="1100" b="0" i="0" u="none" strike="noStrike" cap="none" dirty="0" err="1">
                <a:solidFill>
                  <a:srgbClr val="000000"/>
                </a:solidFill>
                <a:effectLst/>
                <a:latin typeface="Arial"/>
                <a:ea typeface="Arial"/>
                <a:cs typeface="Arial"/>
                <a:sym typeface="Arial"/>
              </a:rPr>
              <a:t>Nazief-Adriani</a:t>
            </a:r>
            <a:r>
              <a:rPr lang="en-US" sz="1100" b="0" i="0" u="none" strike="noStrike" cap="none" dirty="0">
                <a:solidFill>
                  <a:srgbClr val="000000"/>
                </a:solidFill>
                <a:effectLst/>
                <a:latin typeface="Arial"/>
                <a:ea typeface="Arial"/>
                <a:cs typeface="Arial"/>
                <a:sym typeface="Arial"/>
              </a:rPr>
              <a:t> yang digunakan untuk menghapus berbagai variasi awalan dan akhiran kata.</a:t>
            </a:r>
            <a:endParaRPr dirty="0"/>
          </a:p>
        </p:txBody>
      </p:sp>
    </p:spTree>
    <p:extLst>
      <p:ext uri="{BB962C8B-B14F-4D97-AF65-F5344CB8AC3E}">
        <p14:creationId xmlns:p14="http://schemas.microsoft.com/office/powerpoint/2010/main" val="417358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5567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1" u="none" strike="noStrike" cap="none" dirty="0" err="1">
                <a:solidFill>
                  <a:srgbClr val="000000"/>
                </a:solidFill>
                <a:effectLst/>
                <a:latin typeface="Arial"/>
                <a:ea typeface="Arial"/>
                <a:cs typeface="Arial"/>
                <a:sym typeface="Arial"/>
              </a:rPr>
              <a:t>minPts</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(minimum Points) adalah jumlah titik paling minimal yang ada dalam radius</a:t>
            </a:r>
          </a:p>
          <a:p>
            <a:r>
              <a:rPr lang="en-ID" sz="1100" b="0" i="1" u="none" strike="noStrike" cap="none" dirty="0">
                <a:solidFill>
                  <a:srgbClr val="000000"/>
                </a:solidFill>
                <a:effectLst/>
                <a:latin typeface="Arial"/>
                <a:ea typeface="Arial"/>
                <a:cs typeface="Arial"/>
                <a:sym typeface="Arial"/>
              </a:rPr>
              <a:t>eps / ε </a:t>
            </a:r>
            <a:r>
              <a:rPr lang="en-ID" sz="1100" b="0" i="0" u="none" strike="noStrike" cap="none" dirty="0">
                <a:solidFill>
                  <a:srgbClr val="000000"/>
                </a:solidFill>
                <a:effectLst/>
                <a:latin typeface="Arial"/>
                <a:ea typeface="Arial"/>
                <a:cs typeface="Arial"/>
                <a:sym typeface="Arial"/>
              </a:rPr>
              <a:t>(epsilon) adalah radius antar titik</a:t>
            </a:r>
          </a:p>
          <a:p>
            <a:r>
              <a:rPr lang="en-ID" sz="1100" b="0" i="0" u="none" strike="noStrike" cap="none" dirty="0">
                <a:solidFill>
                  <a:srgbClr val="000000"/>
                </a:solidFill>
                <a:effectLst/>
                <a:latin typeface="Arial"/>
                <a:ea typeface="Arial"/>
                <a:cs typeface="Arial"/>
                <a:sym typeface="Arial"/>
              </a:rPr>
              <a:t>Konsep kepadatan pada DBSCAN melahirkan tiga macam status di setiap data, yaitu inti/</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(titik pusat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yang didasarkan pada kepadatan, dimana ada sejumlah titik yang harus berada dalam </a:t>
            </a:r>
            <a:r>
              <a:rPr lang="en-ID" sz="1100" b="0" i="1" u="none" strike="noStrike" cap="none" dirty="0">
                <a:solidFill>
                  <a:srgbClr val="000000"/>
                </a:solidFill>
                <a:effectLst/>
                <a:latin typeface="Arial"/>
                <a:ea typeface="Arial"/>
                <a:cs typeface="Arial"/>
                <a:sym typeface="Arial"/>
              </a:rPr>
              <a:t>Eps</a:t>
            </a:r>
            <a:r>
              <a:rPr lang="en-ID" sz="1100" b="0" i="0" u="none" strike="noStrike" cap="none" dirty="0">
                <a:solidFill>
                  <a:srgbClr val="000000"/>
                </a:solidFill>
                <a:effectLst/>
                <a:latin typeface="Arial"/>
                <a:ea typeface="Arial"/>
                <a:cs typeface="Arial"/>
                <a:sym typeface="Arial"/>
              </a:rPr>
              <a:t>)</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batas/</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(titik yang menjadi batasan dalam kawasan titik pusat), dan </a:t>
            </a:r>
            <a:r>
              <a:rPr lang="en-ID" sz="1100" b="0" i="1" u="none" strike="noStrike" cap="none" dirty="0">
                <a:solidFill>
                  <a:srgbClr val="000000"/>
                </a:solidFill>
                <a:effectLst/>
                <a:latin typeface="Arial"/>
                <a:ea typeface="Arial"/>
                <a:cs typeface="Arial"/>
                <a:sym typeface="Arial"/>
              </a:rPr>
              <a:t>noise </a:t>
            </a:r>
            <a:r>
              <a:rPr lang="en-ID" sz="1100" b="0" i="0" u="none" strike="noStrike" cap="none" dirty="0">
                <a:solidFill>
                  <a:srgbClr val="000000"/>
                </a:solidFill>
                <a:effectLst/>
                <a:latin typeface="Arial"/>
                <a:ea typeface="Arial"/>
                <a:cs typeface="Arial"/>
                <a:sym typeface="Arial"/>
              </a:rPr>
              <a:t>(titik yang tidak dapat dijangkau oleh </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dan bukan merupakan </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(Putri et al., 2021).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7080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199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1" u="none" strike="noStrike" cap="none" dirty="0" err="1">
                <a:solidFill>
                  <a:srgbClr val="000000"/>
                </a:solidFill>
                <a:effectLst/>
                <a:latin typeface="Arial"/>
                <a:ea typeface="Arial"/>
                <a:cs typeface="Arial"/>
                <a:sym typeface="Arial"/>
              </a:rPr>
              <a:t>minPts</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(minimum Points) adalah jumlah titik paling minimal yang ada dalam radius</a:t>
            </a:r>
          </a:p>
          <a:p>
            <a:r>
              <a:rPr lang="en-ID" sz="1100" b="0" i="1" u="none" strike="noStrike" cap="none" dirty="0">
                <a:solidFill>
                  <a:srgbClr val="000000"/>
                </a:solidFill>
                <a:effectLst/>
                <a:latin typeface="Arial"/>
                <a:ea typeface="Arial"/>
                <a:cs typeface="Arial"/>
                <a:sym typeface="Arial"/>
              </a:rPr>
              <a:t>eps </a:t>
            </a:r>
            <a:r>
              <a:rPr lang="id-ID" sz="1100" b="0" i="0" u="none" strike="noStrike" cap="none" dirty="0">
                <a:solidFill>
                  <a:srgbClr val="000000"/>
                </a:solidFill>
                <a:effectLst/>
                <a:latin typeface="Arial"/>
                <a:ea typeface="Arial"/>
                <a:cs typeface="Arial"/>
                <a:sym typeface="Arial"/>
              </a:rPr>
              <a:t>teridentifikasi none dan digunakanlah </a:t>
            </a:r>
            <a:r>
              <a:rPr lang="id-ID" sz="1100" b="0" i="1" u="none" strike="noStrike" cap="none" dirty="0">
                <a:solidFill>
                  <a:srgbClr val="000000"/>
                </a:solidFill>
                <a:effectLst/>
                <a:latin typeface="Arial"/>
                <a:ea typeface="Arial"/>
                <a:cs typeface="Arial"/>
                <a:sym typeface="Arial"/>
              </a:rPr>
              <a:t>xi score </a:t>
            </a:r>
            <a:r>
              <a:rPr lang="id-ID" sz="1100" b="0" i="0" u="none" strike="noStrike" cap="none" dirty="0">
                <a:solidFill>
                  <a:srgbClr val="000000"/>
                </a:solidFill>
                <a:effectLst/>
                <a:latin typeface="Arial"/>
                <a:ea typeface="Arial"/>
                <a:cs typeface="Arial"/>
                <a:sym typeface="Arial"/>
              </a:rPr>
              <a:t>sebagai titik puncak pada </a:t>
            </a:r>
            <a:r>
              <a:rPr lang="id-ID" sz="1100" b="0" i="1" u="none" strike="noStrike" cap="none" dirty="0">
                <a:solidFill>
                  <a:srgbClr val="000000"/>
                </a:solidFill>
                <a:effectLst/>
                <a:latin typeface="Arial"/>
                <a:ea typeface="Arial"/>
                <a:cs typeface="Arial"/>
                <a:sym typeface="Arial"/>
              </a:rPr>
              <a:t>reachability plot </a:t>
            </a:r>
            <a:r>
              <a:rPr lang="id-ID" sz="1100" b="0" i="0" u="none" strike="noStrike" cap="none" dirty="0">
                <a:solidFill>
                  <a:srgbClr val="000000"/>
                </a:solidFill>
                <a:effectLst/>
                <a:latin typeface="Arial"/>
                <a:ea typeface="Arial"/>
                <a:cs typeface="Arial"/>
                <a:sym typeface="Arial"/>
              </a:rPr>
              <a:t>/ plot jangkauan antar klaster.</a:t>
            </a:r>
            <a:endParaRPr lang="en-ID" sz="1100" b="0" i="0" u="none" strike="noStrike" cap="none" dirty="0">
              <a:solidFill>
                <a:srgbClr val="000000"/>
              </a:solidFill>
              <a:effectLst/>
              <a:latin typeface="Arial"/>
              <a:ea typeface="Arial"/>
              <a:cs typeface="Arial"/>
              <a:sym typeface="Arial"/>
            </a:endParaRPr>
          </a:p>
          <a:p>
            <a:r>
              <a:rPr lang="en-ID" sz="1100" b="0" i="0" u="none" strike="noStrike" cap="none" dirty="0">
                <a:solidFill>
                  <a:srgbClr val="000000"/>
                </a:solidFill>
                <a:effectLst/>
                <a:latin typeface="Arial"/>
                <a:ea typeface="Arial"/>
                <a:cs typeface="Arial"/>
                <a:sym typeface="Arial"/>
              </a:rPr>
              <a:t>Konsep kepadatan pada DBSCAN melahirkan tiga macam status di setiap data, yaitu inti/</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(titik pusat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yang didasarkan pada kepadatan, dimana ada sejumlah titik yang harus berada dalam </a:t>
            </a:r>
            <a:r>
              <a:rPr lang="en-ID" sz="1100" b="0" i="1" u="none" strike="noStrike" cap="none" dirty="0">
                <a:solidFill>
                  <a:srgbClr val="000000"/>
                </a:solidFill>
                <a:effectLst/>
                <a:latin typeface="Arial"/>
                <a:ea typeface="Arial"/>
                <a:cs typeface="Arial"/>
                <a:sym typeface="Arial"/>
              </a:rPr>
              <a:t>Eps</a:t>
            </a:r>
            <a:r>
              <a:rPr lang="en-ID" sz="1100" b="0" i="0" u="none" strike="noStrike" cap="none" dirty="0">
                <a:solidFill>
                  <a:srgbClr val="000000"/>
                </a:solidFill>
                <a:effectLst/>
                <a:latin typeface="Arial"/>
                <a:ea typeface="Arial"/>
                <a:cs typeface="Arial"/>
                <a:sym typeface="Arial"/>
              </a:rPr>
              <a:t>)</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batas/</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(titik yang menjadi batasan dalam kawasan titik pusat), dan </a:t>
            </a:r>
            <a:r>
              <a:rPr lang="en-ID" sz="1100" b="0" i="1" u="none" strike="noStrike" cap="none" dirty="0">
                <a:solidFill>
                  <a:srgbClr val="000000"/>
                </a:solidFill>
                <a:effectLst/>
                <a:latin typeface="Arial"/>
                <a:ea typeface="Arial"/>
                <a:cs typeface="Arial"/>
                <a:sym typeface="Arial"/>
              </a:rPr>
              <a:t>noise </a:t>
            </a:r>
            <a:r>
              <a:rPr lang="en-ID" sz="1100" b="0" i="0" u="none" strike="noStrike" cap="none" dirty="0">
                <a:solidFill>
                  <a:srgbClr val="000000"/>
                </a:solidFill>
                <a:effectLst/>
                <a:latin typeface="Arial"/>
                <a:ea typeface="Arial"/>
                <a:cs typeface="Arial"/>
                <a:sym typeface="Arial"/>
              </a:rPr>
              <a:t>(titik yang tidak dapat dijangkau oleh </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dan bukan merupakan </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(Putri et al., 2021).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6877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1025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732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808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455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5815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315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517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396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011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433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2028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7971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6304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4142289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3048730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9393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2881309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2687667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8733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W</a:t>
            </a:r>
            <a:r>
              <a:rPr lang="id-ID" dirty="0"/>
              <a:t>arna adalah klaster, hitam adalah noise / outlier</a:t>
            </a:r>
            <a:endParaRPr dirty="0"/>
          </a:p>
        </p:txBody>
      </p:sp>
    </p:spTree>
    <p:extLst>
      <p:ext uri="{BB962C8B-B14F-4D97-AF65-F5344CB8AC3E}">
        <p14:creationId xmlns:p14="http://schemas.microsoft.com/office/powerpoint/2010/main" val="110240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31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6695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100" b="0" i="0" u="none" strike="noStrike" cap="none" dirty="0">
                <a:solidFill>
                  <a:srgbClr val="000000"/>
                </a:solidFill>
                <a:effectLst/>
                <a:latin typeface="Arial"/>
                <a:ea typeface="Arial"/>
                <a:cs typeface="Arial"/>
                <a:sym typeface="Arial"/>
              </a:rPr>
              <a:t>Pengujian ini dilakukan pada dua sampel minpts karena mengacu pada pengujian yang dilakukan pada metode </a:t>
            </a:r>
            <a:r>
              <a:rPr lang="id-ID" sz="1100" b="0" i="1" u="none" strike="noStrike" cap="none" dirty="0">
                <a:solidFill>
                  <a:srgbClr val="000000"/>
                </a:solidFill>
                <a:effectLst/>
                <a:latin typeface="Arial"/>
                <a:ea typeface="Arial"/>
                <a:cs typeface="Arial"/>
                <a:sym typeface="Arial"/>
              </a:rPr>
              <a:t>clustering </a:t>
            </a:r>
            <a:r>
              <a:rPr lang="id-ID" sz="1100" b="0" i="0" u="none" strike="noStrike" cap="none" dirty="0">
                <a:solidFill>
                  <a:srgbClr val="000000"/>
                </a:solidFill>
                <a:effectLst/>
                <a:latin typeface="Arial"/>
                <a:ea typeface="Arial"/>
                <a:cs typeface="Arial"/>
                <a:sym typeface="Arial"/>
              </a:rPr>
              <a:t>DBSCAN</a:t>
            </a:r>
            <a:endParaRPr dirty="0"/>
          </a:p>
        </p:txBody>
      </p:sp>
    </p:spTree>
    <p:extLst>
      <p:ext uri="{BB962C8B-B14F-4D97-AF65-F5344CB8AC3E}">
        <p14:creationId xmlns:p14="http://schemas.microsoft.com/office/powerpoint/2010/main" val="153770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7020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W</a:t>
            </a:r>
            <a:r>
              <a:rPr lang="id-ID" dirty="0"/>
              <a:t>arna hijau klaster, warna lain outlier</a:t>
            </a:r>
            <a:endParaRPr dirty="0"/>
          </a:p>
        </p:txBody>
      </p:sp>
    </p:spTree>
    <p:extLst>
      <p:ext uri="{BB962C8B-B14F-4D97-AF65-F5344CB8AC3E}">
        <p14:creationId xmlns:p14="http://schemas.microsoft.com/office/powerpoint/2010/main" val="4071440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100" b="0" i="0" u="none" strike="noStrike" cap="none" dirty="0">
                <a:solidFill>
                  <a:srgbClr val="000000"/>
                </a:solidFill>
                <a:effectLst/>
                <a:latin typeface="Arial"/>
                <a:ea typeface="Arial"/>
                <a:cs typeface="Arial"/>
                <a:sym typeface="Arial"/>
              </a:rPr>
              <a:t>Warna merah – abu – pink adalah cluster</a:t>
            </a:r>
          </a:p>
          <a:p>
            <a:pPr marL="0" lvl="0" indent="0" algn="l" rtl="0">
              <a:spcBef>
                <a:spcPts val="0"/>
              </a:spcBef>
              <a:spcAft>
                <a:spcPts val="0"/>
              </a:spcAft>
              <a:buNone/>
            </a:pPr>
            <a:endParaRPr lang="id-ID"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dirty="0"/>
              <a:t>Dari hasil perancangan peta tersebut masih diperoleh beberapa titik yang berasal dari luar Indonesia, hal itu disebabkan karena pada awal </a:t>
            </a:r>
            <a:r>
              <a:rPr lang="id-ID" i="1" dirty="0"/>
              <a:t>scraping </a:t>
            </a:r>
            <a:r>
              <a:rPr lang="id-ID" dirty="0"/>
              <a:t>data batasan yang digunakan adalah Bahasa Indonesia. Jadi, titik-titik tersebut menunjukkan tetap berbahasa Indonesia, namun berada di luar wilayah Negara Republik Indonesia</a:t>
            </a:r>
            <a:endParaRPr lang="en-ID" sz="800" dirty="0"/>
          </a:p>
        </p:txBody>
      </p:sp>
    </p:spTree>
    <p:extLst>
      <p:ext uri="{BB962C8B-B14F-4D97-AF65-F5344CB8AC3E}">
        <p14:creationId xmlns:p14="http://schemas.microsoft.com/office/powerpoint/2010/main" val="1579727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733404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3299158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2540083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670435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10211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42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524454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052360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22159985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3324288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258069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4146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5235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8525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a338d93e1e_0_2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a338d93e1e_0_2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1" i="0" u="none" strike="noStrike" cap="none" dirty="0">
                <a:solidFill>
                  <a:srgbClr val="000000"/>
                </a:solidFill>
                <a:effectLst/>
                <a:latin typeface="Arial"/>
                <a:ea typeface="Arial"/>
                <a:cs typeface="Arial"/>
                <a:sym typeface="Arial"/>
              </a:rPr>
              <a:t>REST</a:t>
            </a:r>
            <a:r>
              <a:rPr lang="en-ID" sz="1100" b="0" i="0" u="none" strike="noStrike" cap="none" dirty="0">
                <a:solidFill>
                  <a:srgbClr val="000000"/>
                </a:solidFill>
                <a:effectLst/>
                <a:latin typeface="Arial"/>
                <a:ea typeface="Arial"/>
                <a:cs typeface="Arial"/>
                <a:sym typeface="Arial"/>
              </a:rPr>
              <a:t> adalah gaya dalam mengembangkan sistem yang dapat melakukan komunikasi yang fleksibel dan menampilkan informasi lintas web dengan menyediakan struktur yang diperlukan untuk mengembangkan komponen yang memiliki tujuan umum secara mudah.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1" i="0" u="none" strike="noStrike" cap="none" dirty="0">
                <a:solidFill>
                  <a:srgbClr val="000000"/>
                </a:solidFill>
                <a:effectLst/>
                <a:latin typeface="Arial"/>
                <a:ea typeface="Arial"/>
                <a:cs typeface="Arial"/>
                <a:sym typeface="Arial"/>
              </a:rPr>
              <a:t>API : </a:t>
            </a:r>
            <a:r>
              <a:rPr lang="en-ID" sz="1100" b="0" i="1" u="none" strike="noStrike" cap="none" dirty="0">
                <a:solidFill>
                  <a:srgbClr val="000000"/>
                </a:solidFill>
                <a:effectLst/>
                <a:latin typeface="Arial"/>
                <a:ea typeface="Arial"/>
                <a:cs typeface="Arial"/>
                <a:sym typeface="Arial"/>
              </a:rPr>
              <a:t>Application Programming Interface </a:t>
            </a:r>
            <a:endParaRPr lang="en-ID"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651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907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62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74538" y="2044691"/>
            <a:ext cx="11856973" cy="3949123"/>
            <a:chOff x="-1895475" y="2684875"/>
            <a:chExt cx="9813750" cy="3268600"/>
          </a:xfrm>
        </p:grpSpPr>
        <p:sp>
          <p:nvSpPr>
            <p:cNvPr id="10" name="Google Shape;10;p2"/>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8424000" y="3326100"/>
            <a:ext cx="365800" cy="1454000"/>
            <a:chOff x="6860300" y="2466325"/>
            <a:chExt cx="365800" cy="1454000"/>
          </a:xfrm>
        </p:grpSpPr>
        <p:sp>
          <p:nvSpPr>
            <p:cNvPr id="45" name="Google Shape;45;p2"/>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2"/>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2"/>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2"/>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2"/>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2"/>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1" name="Google Shape;51;p2"/>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2" name="Google Shape;52;p2"/>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3" name="Google Shape;53;p2"/>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 name="Google Shape;54;p2"/>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 name="Google Shape;55;p2"/>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 name="Google Shape;56;p2"/>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7" name="Google Shape;57;p2"/>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8" name="Google Shape;58;p2"/>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 name="Google Shape;59;p2"/>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 name="Google Shape;60;p2"/>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1" name="Google Shape;61;p2"/>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2" name="Google Shape;62;p2"/>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3" name="Google Shape;63;p2"/>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4" name="Google Shape;64;p2"/>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5" name="Google Shape;65;p2"/>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2"/>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2"/>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2"/>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2"/>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2"/>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2"/>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2"/>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2"/>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2"/>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2"/>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2"/>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2"/>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 name="Google Shape;78;p2"/>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 name="Google Shape;79;p2"/>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 name="Google Shape;80;p2"/>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 name="Google Shape;81;p2"/>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2" name="Google Shape;82;p2"/>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 name="Google Shape;83;p2"/>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4" name="Google Shape;84;p2"/>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5" name="Google Shape;85;p2"/>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 name="Google Shape;86;p2"/>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 name="Google Shape;87;p2"/>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8" name="Google Shape;88;p2"/>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 name="Google Shape;89;p2"/>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0" name="Google Shape;90;p2"/>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1" name="Google Shape;91;p2"/>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2" name="Google Shape;92;p2"/>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3" name="Google Shape;93;p2"/>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4" name="Google Shape;94;p2"/>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 name="Google Shape;95;p2"/>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 name="Google Shape;96;p2"/>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7" name="Google Shape;97;p2"/>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98" name="Google Shape;98;p2"/>
          <p:cNvGrpSpPr/>
          <p:nvPr/>
        </p:nvGrpSpPr>
        <p:grpSpPr>
          <a:xfrm>
            <a:off x="1871175" y="300775"/>
            <a:ext cx="3325675" cy="12000"/>
            <a:chOff x="4016850" y="529025"/>
            <a:chExt cx="3325675" cy="12000"/>
          </a:xfrm>
        </p:grpSpPr>
        <p:sp>
          <p:nvSpPr>
            <p:cNvPr id="99" name="Google Shape;99;p2"/>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 name="Google Shape;100;p2"/>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1" name="Google Shape;101;p2"/>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2" name="Google Shape;102;p2"/>
          <p:cNvGrpSpPr/>
          <p:nvPr/>
        </p:nvGrpSpPr>
        <p:grpSpPr>
          <a:xfrm>
            <a:off x="130100" y="181009"/>
            <a:ext cx="8839635" cy="4877855"/>
            <a:chOff x="3723896" y="3186300"/>
            <a:chExt cx="3393204" cy="1872425"/>
          </a:xfrm>
        </p:grpSpPr>
        <p:sp>
          <p:nvSpPr>
            <p:cNvPr id="103" name="Google Shape;103;p2"/>
            <p:cNvSpPr/>
            <p:nvPr/>
          </p:nvSpPr>
          <p:spPr>
            <a:xfrm>
              <a:off x="4826575"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033680"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513208" y="4909855"/>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055078"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2"/>
          <p:cNvSpPr txBox="1">
            <a:spLocks noGrp="1"/>
          </p:cNvSpPr>
          <p:nvPr>
            <p:ph type="ctrTitle"/>
          </p:nvPr>
        </p:nvSpPr>
        <p:spPr>
          <a:xfrm>
            <a:off x="720000" y="885175"/>
            <a:ext cx="3852000" cy="26433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3" name="Google Shape;113;p2"/>
          <p:cNvSpPr txBox="1">
            <a:spLocks noGrp="1"/>
          </p:cNvSpPr>
          <p:nvPr>
            <p:ph type="subTitle" idx="1"/>
          </p:nvPr>
        </p:nvSpPr>
        <p:spPr>
          <a:xfrm>
            <a:off x="720000" y="3528450"/>
            <a:ext cx="3852000" cy="7299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grpSp>
        <p:nvGrpSpPr>
          <p:cNvPr id="115" name="Google Shape;115;p3"/>
          <p:cNvGrpSpPr/>
          <p:nvPr/>
        </p:nvGrpSpPr>
        <p:grpSpPr>
          <a:xfrm rot="10800000">
            <a:off x="-1043488" y="2202143"/>
            <a:ext cx="11856973" cy="3949123"/>
            <a:chOff x="-1895475" y="2684875"/>
            <a:chExt cx="9813750" cy="3268600"/>
          </a:xfrm>
        </p:grpSpPr>
        <p:sp>
          <p:nvSpPr>
            <p:cNvPr id="116" name="Google Shape;116;p3"/>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a:off x="380450" y="3097413"/>
            <a:ext cx="2870775" cy="1500388"/>
            <a:chOff x="380450" y="3097413"/>
            <a:chExt cx="2870775" cy="1500388"/>
          </a:xfrm>
        </p:grpSpPr>
        <p:grpSp>
          <p:nvGrpSpPr>
            <p:cNvPr id="151" name="Google Shape;151;p3"/>
            <p:cNvGrpSpPr/>
            <p:nvPr/>
          </p:nvGrpSpPr>
          <p:grpSpPr>
            <a:xfrm flipH="1">
              <a:off x="1003325" y="3435363"/>
              <a:ext cx="2247900" cy="1162438"/>
              <a:chOff x="6722300" y="92425"/>
              <a:chExt cx="2247900" cy="1162438"/>
            </a:xfrm>
          </p:grpSpPr>
          <p:sp>
            <p:nvSpPr>
              <p:cNvPr id="152" name="Google Shape;152;p3"/>
              <p:cNvSpPr/>
              <p:nvPr/>
            </p:nvSpPr>
            <p:spPr>
              <a:xfrm>
                <a:off x="7710875" y="10337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813525" y="924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931800" y="6953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722300" y="1000163"/>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flipH="1">
              <a:off x="380450" y="3576550"/>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3"/>
          <p:cNvSpPr/>
          <p:nvPr/>
        </p:nvSpPr>
        <p:spPr>
          <a:xfrm rot="10800000" flipH="1">
            <a:off x="-686835" y="-945144"/>
            <a:ext cx="1971290" cy="1972032"/>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719989" y="349919"/>
            <a:ext cx="1194822" cy="399922"/>
            <a:chOff x="8432675" y="2101675"/>
            <a:chExt cx="567800" cy="190050"/>
          </a:xfrm>
        </p:grpSpPr>
        <p:sp>
          <p:nvSpPr>
            <p:cNvPr id="163" name="Google Shape;163;p3"/>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
          <p:cNvGrpSpPr/>
          <p:nvPr/>
        </p:nvGrpSpPr>
        <p:grpSpPr>
          <a:xfrm>
            <a:off x="5098325" y="300775"/>
            <a:ext cx="3325675" cy="12000"/>
            <a:chOff x="4016850" y="529025"/>
            <a:chExt cx="3325675" cy="12000"/>
          </a:xfrm>
        </p:grpSpPr>
        <p:sp>
          <p:nvSpPr>
            <p:cNvPr id="308" name="Google Shape;308;p3"/>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
          <p:cNvGrpSpPr/>
          <p:nvPr/>
        </p:nvGrpSpPr>
        <p:grpSpPr>
          <a:xfrm>
            <a:off x="130100" y="181009"/>
            <a:ext cx="8839635" cy="4858789"/>
            <a:chOff x="3723896" y="3186300"/>
            <a:chExt cx="3393204" cy="1865107"/>
          </a:xfrm>
        </p:grpSpPr>
        <p:sp>
          <p:nvSpPr>
            <p:cNvPr id="312" name="Google Shape;312;p3"/>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
          <p:cNvSpPr txBox="1">
            <a:spLocks noGrp="1"/>
          </p:cNvSpPr>
          <p:nvPr>
            <p:ph type="title"/>
          </p:nvPr>
        </p:nvSpPr>
        <p:spPr>
          <a:xfrm>
            <a:off x="4184700" y="2153438"/>
            <a:ext cx="4239300" cy="1136400"/>
          </a:xfrm>
          <a:prstGeom prst="rect">
            <a:avLst/>
          </a:prstGeom>
        </p:spPr>
        <p:txBody>
          <a:bodyPr spcFirstLastPara="1" wrap="square" lIns="0" tIns="0" rIns="0" bIns="0"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2" name="Google Shape;322;p3"/>
          <p:cNvSpPr txBox="1">
            <a:spLocks noGrp="1"/>
          </p:cNvSpPr>
          <p:nvPr>
            <p:ph type="subTitle" idx="1"/>
          </p:nvPr>
        </p:nvSpPr>
        <p:spPr>
          <a:xfrm>
            <a:off x="5778400" y="3289850"/>
            <a:ext cx="2645700" cy="525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3" name="Google Shape;323;p3"/>
          <p:cNvSpPr txBox="1">
            <a:spLocks noGrp="1"/>
          </p:cNvSpPr>
          <p:nvPr>
            <p:ph type="title" idx="2" hasCustomPrompt="1"/>
          </p:nvPr>
        </p:nvSpPr>
        <p:spPr>
          <a:xfrm>
            <a:off x="4184700" y="1327763"/>
            <a:ext cx="4239300" cy="825600"/>
          </a:xfrm>
          <a:prstGeom prst="rect">
            <a:avLst/>
          </a:prstGeom>
        </p:spPr>
        <p:txBody>
          <a:bodyPr spcFirstLastPara="1" wrap="square" lIns="0" tIns="0" rIns="0" bIns="0" anchor="ctr" anchorCtr="0">
            <a:noAutofit/>
          </a:bodyPr>
          <a:lstStyle>
            <a:lvl1pPr lvl="0" algn="r" rtl="0">
              <a:spcBef>
                <a:spcPts val="0"/>
              </a:spcBef>
              <a:spcAft>
                <a:spcPts val="0"/>
              </a:spcAft>
              <a:buSzPts val="7200"/>
              <a:buNone/>
              <a:defRPr sz="72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7"/>
        <p:cNvGrpSpPr/>
        <p:nvPr/>
      </p:nvGrpSpPr>
      <p:grpSpPr>
        <a:xfrm>
          <a:off x="0" y="0"/>
          <a:ext cx="0" cy="0"/>
          <a:chOff x="0" y="0"/>
          <a:chExt cx="0" cy="0"/>
        </a:xfrm>
      </p:grpSpPr>
      <p:grpSp>
        <p:nvGrpSpPr>
          <p:cNvPr id="458" name="Google Shape;458;p5"/>
          <p:cNvGrpSpPr/>
          <p:nvPr/>
        </p:nvGrpSpPr>
        <p:grpSpPr>
          <a:xfrm rot="10800000" flipH="1">
            <a:off x="-1679463" y="-597634"/>
            <a:ext cx="11856973" cy="3949123"/>
            <a:chOff x="-1895475" y="2684875"/>
            <a:chExt cx="9813750" cy="3268600"/>
          </a:xfrm>
        </p:grpSpPr>
        <p:sp>
          <p:nvSpPr>
            <p:cNvPr id="459" name="Google Shape;459;p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5"/>
          <p:cNvGrpSpPr/>
          <p:nvPr/>
        </p:nvGrpSpPr>
        <p:grpSpPr>
          <a:xfrm>
            <a:off x="8424000" y="3326100"/>
            <a:ext cx="365800" cy="1454000"/>
            <a:chOff x="6860300" y="2466325"/>
            <a:chExt cx="365800" cy="1454000"/>
          </a:xfrm>
        </p:grpSpPr>
        <p:sp>
          <p:nvSpPr>
            <p:cNvPr id="494" name="Google Shape;494;p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
          <p:cNvGrpSpPr/>
          <p:nvPr/>
        </p:nvGrpSpPr>
        <p:grpSpPr>
          <a:xfrm>
            <a:off x="130100" y="231222"/>
            <a:ext cx="8839635" cy="4845464"/>
            <a:chOff x="3723896" y="3205574"/>
            <a:chExt cx="3393204" cy="1859992"/>
          </a:xfrm>
        </p:grpSpPr>
        <p:sp>
          <p:nvSpPr>
            <p:cNvPr id="548" name="Google Shape;548;p5"/>
            <p:cNvSpPr/>
            <p:nvPr/>
          </p:nvSpPr>
          <p:spPr>
            <a:xfrm>
              <a:off x="6727846"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5"/>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6" name="Google Shape;556;p5"/>
          <p:cNvSpPr txBox="1">
            <a:spLocks noGrp="1"/>
          </p:cNvSpPr>
          <p:nvPr>
            <p:ph type="subTitle" idx="1"/>
          </p:nvPr>
        </p:nvSpPr>
        <p:spPr>
          <a:xfrm>
            <a:off x="1354425"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7" name="Google Shape;557;p5"/>
          <p:cNvSpPr txBox="1">
            <a:spLocks noGrp="1"/>
          </p:cNvSpPr>
          <p:nvPr>
            <p:ph type="subTitle" idx="2"/>
          </p:nvPr>
        </p:nvSpPr>
        <p:spPr>
          <a:xfrm>
            <a:off x="1354425"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58" name="Google Shape;558;p5"/>
          <p:cNvSpPr txBox="1">
            <a:spLocks noGrp="1"/>
          </p:cNvSpPr>
          <p:nvPr>
            <p:ph type="subTitle" idx="3"/>
          </p:nvPr>
        </p:nvSpPr>
        <p:spPr>
          <a:xfrm>
            <a:off x="5271100"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9" name="Google Shape;559;p5"/>
          <p:cNvSpPr txBox="1">
            <a:spLocks noGrp="1"/>
          </p:cNvSpPr>
          <p:nvPr>
            <p:ph type="subTitle" idx="4"/>
          </p:nvPr>
        </p:nvSpPr>
        <p:spPr>
          <a:xfrm>
            <a:off x="5271100"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483"/>
        <p:cNvGrpSpPr/>
        <p:nvPr/>
      </p:nvGrpSpPr>
      <p:grpSpPr>
        <a:xfrm>
          <a:off x="0" y="0"/>
          <a:ext cx="0" cy="0"/>
          <a:chOff x="0" y="0"/>
          <a:chExt cx="0" cy="0"/>
        </a:xfrm>
      </p:grpSpPr>
      <p:grpSp>
        <p:nvGrpSpPr>
          <p:cNvPr id="1484" name="Google Shape;1484;p14"/>
          <p:cNvGrpSpPr/>
          <p:nvPr/>
        </p:nvGrpSpPr>
        <p:grpSpPr>
          <a:xfrm>
            <a:off x="-1974538" y="1194366"/>
            <a:ext cx="11856973" cy="3949123"/>
            <a:chOff x="-1895475" y="2684875"/>
            <a:chExt cx="9813750" cy="3268600"/>
          </a:xfrm>
        </p:grpSpPr>
        <p:sp>
          <p:nvSpPr>
            <p:cNvPr id="1485" name="Google Shape;1485;p14"/>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4"/>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4"/>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4"/>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4"/>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4"/>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4"/>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4"/>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4"/>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4"/>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4"/>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4"/>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4"/>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4"/>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4"/>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4"/>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4"/>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4"/>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4"/>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4"/>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4"/>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4"/>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4"/>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4"/>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4"/>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4"/>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4"/>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4"/>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4"/>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4"/>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4"/>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4"/>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4"/>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4"/>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4"/>
          <p:cNvGrpSpPr/>
          <p:nvPr/>
        </p:nvGrpSpPr>
        <p:grpSpPr>
          <a:xfrm>
            <a:off x="130100" y="231222"/>
            <a:ext cx="8839635" cy="4845464"/>
            <a:chOff x="3723896" y="3205574"/>
            <a:chExt cx="3393204" cy="1859992"/>
          </a:xfrm>
        </p:grpSpPr>
        <p:sp>
          <p:nvSpPr>
            <p:cNvPr id="1520" name="Google Shape;1520;p14"/>
            <p:cNvSpPr/>
            <p:nvPr/>
          </p:nvSpPr>
          <p:spPr>
            <a:xfrm>
              <a:off x="6903348"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4"/>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4"/>
            <p:cNvSpPr/>
            <p:nvPr/>
          </p:nvSpPr>
          <p:spPr>
            <a:xfrm>
              <a:off x="465596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4"/>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4"/>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4"/>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4"/>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14"/>
          <p:cNvGrpSpPr/>
          <p:nvPr/>
        </p:nvGrpSpPr>
        <p:grpSpPr>
          <a:xfrm flipH="1">
            <a:off x="244234" y="297157"/>
            <a:ext cx="810045" cy="242850"/>
            <a:chOff x="8333950" y="1178400"/>
            <a:chExt cx="521600" cy="156375"/>
          </a:xfrm>
        </p:grpSpPr>
        <p:sp>
          <p:nvSpPr>
            <p:cNvPr id="1528" name="Google Shape;1528;p14"/>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4"/>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4"/>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4"/>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4"/>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4"/>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4"/>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4"/>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4"/>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4"/>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4"/>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4"/>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4"/>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4"/>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4"/>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4"/>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4"/>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4"/>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4"/>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4"/>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4"/>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4"/>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4"/>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4"/>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4"/>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4"/>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4"/>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4"/>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4"/>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4"/>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4"/>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4"/>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4"/>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4"/>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4"/>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4"/>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4"/>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4"/>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4"/>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4"/>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4"/>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4"/>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4"/>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4"/>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4"/>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4"/>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4"/>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4"/>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4"/>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4"/>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4"/>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4"/>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4"/>
          <p:cNvGrpSpPr/>
          <p:nvPr/>
        </p:nvGrpSpPr>
        <p:grpSpPr>
          <a:xfrm>
            <a:off x="4139675" y="4868000"/>
            <a:ext cx="3325675" cy="12000"/>
            <a:chOff x="4016850" y="529025"/>
            <a:chExt cx="3325675" cy="12000"/>
          </a:xfrm>
        </p:grpSpPr>
        <p:sp>
          <p:nvSpPr>
            <p:cNvPr id="1613" name="Google Shape;1613;p14"/>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4"/>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4"/>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1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17" name="Google Shape;1617;p14"/>
          <p:cNvSpPr txBox="1">
            <a:spLocks noGrp="1"/>
          </p:cNvSpPr>
          <p:nvPr>
            <p:ph type="subTitle" idx="1"/>
          </p:nvPr>
        </p:nvSpPr>
        <p:spPr>
          <a:xfrm>
            <a:off x="1744475" y="3525300"/>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18" name="Google Shape;1618;p14"/>
          <p:cNvSpPr txBox="1">
            <a:spLocks noGrp="1"/>
          </p:cNvSpPr>
          <p:nvPr>
            <p:ph type="subTitle" idx="2"/>
          </p:nvPr>
        </p:nvSpPr>
        <p:spPr>
          <a:xfrm>
            <a:off x="1744475" y="3945000"/>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19" name="Google Shape;1619;p14"/>
          <p:cNvSpPr txBox="1">
            <a:spLocks noGrp="1"/>
          </p:cNvSpPr>
          <p:nvPr>
            <p:ph type="title" idx="3" hasCustomPrompt="1"/>
          </p:nvPr>
        </p:nvSpPr>
        <p:spPr>
          <a:xfrm>
            <a:off x="720000" y="3525300"/>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0" name="Google Shape;1620;p14"/>
          <p:cNvSpPr txBox="1">
            <a:spLocks noGrp="1"/>
          </p:cNvSpPr>
          <p:nvPr>
            <p:ph type="subTitle" idx="4"/>
          </p:nvPr>
        </p:nvSpPr>
        <p:spPr>
          <a:xfrm>
            <a:off x="6028800" y="3525300"/>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1" name="Google Shape;1621;p14"/>
          <p:cNvSpPr txBox="1">
            <a:spLocks noGrp="1"/>
          </p:cNvSpPr>
          <p:nvPr>
            <p:ph type="subTitle" idx="5"/>
          </p:nvPr>
        </p:nvSpPr>
        <p:spPr>
          <a:xfrm>
            <a:off x="6028800" y="3945000"/>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2" name="Google Shape;1622;p14"/>
          <p:cNvSpPr txBox="1">
            <a:spLocks noGrp="1"/>
          </p:cNvSpPr>
          <p:nvPr>
            <p:ph type="title" idx="6" hasCustomPrompt="1"/>
          </p:nvPr>
        </p:nvSpPr>
        <p:spPr>
          <a:xfrm>
            <a:off x="5004300" y="3525300"/>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3" name="Google Shape;1623;p14"/>
          <p:cNvSpPr txBox="1">
            <a:spLocks noGrp="1"/>
          </p:cNvSpPr>
          <p:nvPr>
            <p:ph type="subTitle" idx="7"/>
          </p:nvPr>
        </p:nvSpPr>
        <p:spPr>
          <a:xfrm>
            <a:off x="1744475" y="1762063"/>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4" name="Google Shape;1624;p14"/>
          <p:cNvSpPr txBox="1">
            <a:spLocks noGrp="1"/>
          </p:cNvSpPr>
          <p:nvPr>
            <p:ph type="subTitle" idx="8"/>
          </p:nvPr>
        </p:nvSpPr>
        <p:spPr>
          <a:xfrm>
            <a:off x="1744475" y="2181688"/>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5" name="Google Shape;1625;p14"/>
          <p:cNvSpPr txBox="1">
            <a:spLocks noGrp="1"/>
          </p:cNvSpPr>
          <p:nvPr>
            <p:ph type="title" idx="9" hasCustomPrompt="1"/>
          </p:nvPr>
        </p:nvSpPr>
        <p:spPr>
          <a:xfrm>
            <a:off x="720000" y="1762063"/>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6" name="Google Shape;1626;p14"/>
          <p:cNvSpPr txBox="1">
            <a:spLocks noGrp="1"/>
          </p:cNvSpPr>
          <p:nvPr>
            <p:ph type="subTitle" idx="13"/>
          </p:nvPr>
        </p:nvSpPr>
        <p:spPr>
          <a:xfrm>
            <a:off x="6028800" y="1762063"/>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7" name="Google Shape;1627;p14"/>
          <p:cNvSpPr txBox="1">
            <a:spLocks noGrp="1"/>
          </p:cNvSpPr>
          <p:nvPr>
            <p:ph type="subTitle" idx="14"/>
          </p:nvPr>
        </p:nvSpPr>
        <p:spPr>
          <a:xfrm>
            <a:off x="6028800" y="2181688"/>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8" name="Google Shape;1628;p14"/>
          <p:cNvSpPr txBox="1">
            <a:spLocks noGrp="1"/>
          </p:cNvSpPr>
          <p:nvPr>
            <p:ph type="title" idx="15" hasCustomPrompt="1"/>
          </p:nvPr>
        </p:nvSpPr>
        <p:spPr>
          <a:xfrm>
            <a:off x="5004300" y="1762063"/>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2819"/>
        <p:cNvGrpSpPr/>
        <p:nvPr/>
      </p:nvGrpSpPr>
      <p:grpSpPr>
        <a:xfrm>
          <a:off x="0" y="0"/>
          <a:ext cx="0" cy="0"/>
          <a:chOff x="0" y="0"/>
          <a:chExt cx="0" cy="0"/>
        </a:xfrm>
      </p:grpSpPr>
      <p:grpSp>
        <p:nvGrpSpPr>
          <p:cNvPr id="2820" name="Google Shape;2820;p25"/>
          <p:cNvGrpSpPr/>
          <p:nvPr/>
        </p:nvGrpSpPr>
        <p:grpSpPr>
          <a:xfrm flipH="1">
            <a:off x="-373663" y="2044691"/>
            <a:ext cx="11856973" cy="3949123"/>
            <a:chOff x="-1895475" y="2684875"/>
            <a:chExt cx="9813750" cy="3268600"/>
          </a:xfrm>
        </p:grpSpPr>
        <p:sp>
          <p:nvSpPr>
            <p:cNvPr id="2821" name="Google Shape;2821;p2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25"/>
          <p:cNvGrpSpPr/>
          <p:nvPr/>
        </p:nvGrpSpPr>
        <p:grpSpPr>
          <a:xfrm flipH="1">
            <a:off x="719996" y="3326100"/>
            <a:ext cx="365800" cy="1454000"/>
            <a:chOff x="6860300" y="2466325"/>
            <a:chExt cx="365800" cy="1454000"/>
          </a:xfrm>
        </p:grpSpPr>
        <p:sp>
          <p:nvSpPr>
            <p:cNvPr id="2856" name="Google Shape;2856;p2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7" name="Google Shape;2857;p2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8" name="Google Shape;2858;p2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9" name="Google Shape;2859;p2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0" name="Google Shape;2860;p2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1" name="Google Shape;2861;p2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2" name="Google Shape;2862;p2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3" name="Google Shape;2863;p2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4" name="Google Shape;2864;p2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5" name="Google Shape;2865;p2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6" name="Google Shape;2866;p2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7" name="Google Shape;2867;p2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8" name="Google Shape;2868;p2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9" name="Google Shape;2869;p2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0" name="Google Shape;2870;p2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1" name="Google Shape;2871;p2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2" name="Google Shape;2872;p2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3" name="Google Shape;2873;p2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4" name="Google Shape;2874;p2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5" name="Google Shape;2875;p2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6" name="Google Shape;2876;p2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7" name="Google Shape;2877;p2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8" name="Google Shape;2878;p2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9" name="Google Shape;2879;p2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0" name="Google Shape;2880;p2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1" name="Google Shape;2881;p2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2" name="Google Shape;2882;p2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3" name="Google Shape;2883;p2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4" name="Google Shape;2884;p2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5" name="Google Shape;2885;p2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6" name="Google Shape;2886;p2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7" name="Google Shape;2887;p2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8" name="Google Shape;2888;p2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9" name="Google Shape;2889;p2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0" name="Google Shape;2890;p2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1" name="Google Shape;2891;p2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2" name="Google Shape;2892;p2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3" name="Google Shape;2893;p2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4" name="Google Shape;2894;p2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5" name="Google Shape;2895;p2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6" name="Google Shape;2896;p2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7" name="Google Shape;2897;p2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8" name="Google Shape;2898;p2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9" name="Google Shape;2899;p2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0" name="Google Shape;2900;p2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1" name="Google Shape;2901;p2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2" name="Google Shape;2902;p2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3" name="Google Shape;2903;p2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4" name="Google Shape;2904;p2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5" name="Google Shape;2905;p2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6" name="Google Shape;2906;p2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7" name="Google Shape;2907;p2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8" name="Google Shape;2908;p2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909" name="Google Shape;2909;p25"/>
          <p:cNvGrpSpPr/>
          <p:nvPr/>
        </p:nvGrpSpPr>
        <p:grpSpPr>
          <a:xfrm flipH="1">
            <a:off x="227061" y="181009"/>
            <a:ext cx="8839635" cy="4877855"/>
            <a:chOff x="3723896" y="3186300"/>
            <a:chExt cx="3393204" cy="1872425"/>
          </a:xfrm>
        </p:grpSpPr>
        <p:sp>
          <p:nvSpPr>
            <p:cNvPr id="2910" name="Google Shape;2910;p25"/>
            <p:cNvSpPr/>
            <p:nvPr/>
          </p:nvSpPr>
          <p:spPr>
            <a:xfrm>
              <a:off x="4826575"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5"/>
            <p:cNvSpPr/>
            <p:nvPr/>
          </p:nvSpPr>
          <p:spPr>
            <a:xfrm>
              <a:off x="6033680"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5"/>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5"/>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5"/>
            <p:cNvSpPr/>
            <p:nvPr/>
          </p:nvSpPr>
          <p:spPr>
            <a:xfrm>
              <a:off x="6513208" y="4909855"/>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5"/>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5"/>
            <p:cNvSpPr/>
            <p:nvPr/>
          </p:nvSpPr>
          <p:spPr>
            <a:xfrm>
              <a:off x="7055078"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8" name="Google Shape;2918;p25"/>
          <p:cNvSpPr txBox="1">
            <a:spLocks noGrp="1"/>
          </p:cNvSpPr>
          <p:nvPr>
            <p:ph type="title"/>
          </p:nvPr>
        </p:nvSpPr>
        <p:spPr>
          <a:xfrm>
            <a:off x="4572000" y="418525"/>
            <a:ext cx="3852000" cy="9267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6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19" name="Google Shape;2919;p25"/>
          <p:cNvSpPr txBox="1">
            <a:spLocks noGrp="1"/>
          </p:cNvSpPr>
          <p:nvPr>
            <p:ph type="subTitle" idx="1"/>
          </p:nvPr>
        </p:nvSpPr>
        <p:spPr>
          <a:xfrm>
            <a:off x="5687950" y="2360550"/>
            <a:ext cx="2736000" cy="9267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20" name="Google Shape;2920;p25"/>
          <p:cNvSpPr txBox="1">
            <a:spLocks noGrp="1"/>
          </p:cNvSpPr>
          <p:nvPr>
            <p:ph type="subTitle" idx="2"/>
          </p:nvPr>
        </p:nvSpPr>
        <p:spPr>
          <a:xfrm>
            <a:off x="5147725" y="2009100"/>
            <a:ext cx="3276000" cy="351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21" name="Google Shape;2921;p25"/>
          <p:cNvSpPr txBox="1"/>
          <p:nvPr/>
        </p:nvSpPr>
        <p:spPr>
          <a:xfrm>
            <a:off x="5102075" y="3608675"/>
            <a:ext cx="3321900" cy="659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r>
              <a:rPr lang="en" sz="1200">
                <a:solidFill>
                  <a:schemeClr val="dk2"/>
                </a:solidFill>
                <a:latin typeface="Fira Sans Light"/>
                <a:ea typeface="Fira Sans Light"/>
                <a:cs typeface="Fira Sans Light"/>
                <a:sym typeface="Fira Sans Light"/>
              </a:rPr>
              <a:t>CREDITS: This presentation template was created by </a:t>
            </a:r>
            <a:r>
              <a:rPr lang="en" sz="1200" b="1">
                <a:solidFill>
                  <a:schemeClr val="dk1"/>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a:solidFill>
                  <a:schemeClr val="dk2"/>
                </a:solidFill>
                <a:latin typeface="Fira Sans Light"/>
                <a:ea typeface="Fira Sans Light"/>
                <a:cs typeface="Fira Sans Light"/>
                <a:sym typeface="Fira Sans Light"/>
              </a:rPr>
              <a:t>, including icons by </a:t>
            </a:r>
            <a:r>
              <a:rPr lang="en" sz="1200" b="1">
                <a:solidFill>
                  <a:schemeClr val="dk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a:solidFill>
                  <a:schemeClr val="dk2"/>
                </a:solidFill>
                <a:latin typeface="Fira Sans Light"/>
                <a:ea typeface="Fira Sans Light"/>
                <a:cs typeface="Fira Sans Light"/>
                <a:sym typeface="Fira Sans Light"/>
              </a:rPr>
              <a:t>, and infographics &amp; images by </a:t>
            </a:r>
            <a:r>
              <a:rPr lang="en" sz="1200" b="1">
                <a:solidFill>
                  <a:schemeClr val="dk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endParaRPr sz="1200">
              <a:solidFill>
                <a:schemeClr val="dk2"/>
              </a:solidFill>
              <a:latin typeface="Fira Sans Light"/>
              <a:ea typeface="Fira Sans Light"/>
              <a:cs typeface="Fira Sans Light"/>
              <a:sym typeface="Fira Sans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2922"/>
        <p:cNvGrpSpPr/>
        <p:nvPr/>
      </p:nvGrpSpPr>
      <p:grpSpPr>
        <a:xfrm>
          <a:off x="0" y="0"/>
          <a:ext cx="0" cy="0"/>
          <a:chOff x="0" y="0"/>
          <a:chExt cx="0" cy="0"/>
        </a:xfrm>
      </p:grpSpPr>
      <p:grpSp>
        <p:nvGrpSpPr>
          <p:cNvPr id="2923" name="Google Shape;2923;p26"/>
          <p:cNvGrpSpPr/>
          <p:nvPr/>
        </p:nvGrpSpPr>
        <p:grpSpPr>
          <a:xfrm rot="10800000">
            <a:off x="-1043488" y="2202143"/>
            <a:ext cx="11856973" cy="3949123"/>
            <a:chOff x="-1895475" y="2684875"/>
            <a:chExt cx="9813750" cy="3268600"/>
          </a:xfrm>
        </p:grpSpPr>
        <p:sp>
          <p:nvSpPr>
            <p:cNvPr id="2924" name="Google Shape;2924;p26"/>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6"/>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6"/>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6"/>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6"/>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6"/>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6"/>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6"/>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6"/>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6"/>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6"/>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6"/>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6"/>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6"/>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6"/>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6"/>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6"/>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6"/>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6"/>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6"/>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6"/>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6"/>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6"/>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6"/>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6"/>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6"/>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6"/>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6"/>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6"/>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6"/>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6"/>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6"/>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6"/>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26"/>
          <p:cNvGrpSpPr/>
          <p:nvPr/>
        </p:nvGrpSpPr>
        <p:grpSpPr>
          <a:xfrm>
            <a:off x="5098325" y="300775"/>
            <a:ext cx="3325675" cy="12000"/>
            <a:chOff x="4016850" y="529025"/>
            <a:chExt cx="3325675" cy="12000"/>
          </a:xfrm>
        </p:grpSpPr>
        <p:sp>
          <p:nvSpPr>
            <p:cNvPr id="2959" name="Google Shape;2959;p26"/>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6"/>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6"/>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26"/>
          <p:cNvGrpSpPr/>
          <p:nvPr/>
        </p:nvGrpSpPr>
        <p:grpSpPr>
          <a:xfrm>
            <a:off x="130100" y="181009"/>
            <a:ext cx="8839635" cy="4858789"/>
            <a:chOff x="3723896" y="3186300"/>
            <a:chExt cx="3393204" cy="1865107"/>
          </a:xfrm>
        </p:grpSpPr>
        <p:sp>
          <p:nvSpPr>
            <p:cNvPr id="2963" name="Google Shape;2963;p26"/>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6"/>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6"/>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6"/>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6"/>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6"/>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6"/>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6"/>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2972"/>
        <p:cNvGrpSpPr/>
        <p:nvPr/>
      </p:nvGrpSpPr>
      <p:grpSpPr>
        <a:xfrm>
          <a:off x="0" y="0"/>
          <a:ext cx="0" cy="0"/>
          <a:chOff x="0" y="0"/>
          <a:chExt cx="0" cy="0"/>
        </a:xfrm>
      </p:grpSpPr>
      <p:grpSp>
        <p:nvGrpSpPr>
          <p:cNvPr id="2973" name="Google Shape;2973;p27"/>
          <p:cNvGrpSpPr/>
          <p:nvPr/>
        </p:nvGrpSpPr>
        <p:grpSpPr>
          <a:xfrm rot="10800000" flipH="1">
            <a:off x="-1780963" y="-19484"/>
            <a:ext cx="11856973" cy="3949123"/>
            <a:chOff x="-1895475" y="2684875"/>
            <a:chExt cx="9813750" cy="3268600"/>
          </a:xfrm>
        </p:grpSpPr>
        <p:sp>
          <p:nvSpPr>
            <p:cNvPr id="2974" name="Google Shape;2974;p27"/>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7"/>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7"/>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7"/>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7"/>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7"/>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7"/>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7"/>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7"/>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7"/>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7"/>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7"/>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7"/>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7"/>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7"/>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7"/>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7"/>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7"/>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7"/>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7"/>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7"/>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7"/>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27"/>
          <p:cNvGrpSpPr/>
          <p:nvPr/>
        </p:nvGrpSpPr>
        <p:grpSpPr>
          <a:xfrm flipH="1">
            <a:off x="399205" y="155022"/>
            <a:ext cx="8576082" cy="4845464"/>
            <a:chOff x="3490760" y="3205574"/>
            <a:chExt cx="3292036" cy="1859992"/>
          </a:xfrm>
        </p:grpSpPr>
        <p:sp>
          <p:nvSpPr>
            <p:cNvPr id="3009" name="Google Shape;3009;p27"/>
            <p:cNvSpPr/>
            <p:nvPr/>
          </p:nvSpPr>
          <p:spPr>
            <a:xfrm>
              <a:off x="6757096" y="4569020"/>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5068420" y="3439843"/>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3490760"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5460197" y="406159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27"/>
          <p:cNvGrpSpPr/>
          <p:nvPr/>
        </p:nvGrpSpPr>
        <p:grpSpPr>
          <a:xfrm>
            <a:off x="719858" y="4603480"/>
            <a:ext cx="862570" cy="258597"/>
            <a:chOff x="8333950" y="1178400"/>
            <a:chExt cx="521600" cy="156375"/>
          </a:xfrm>
        </p:grpSpPr>
        <p:sp>
          <p:nvSpPr>
            <p:cNvPr id="3018" name="Google Shape;3018;p2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185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2"/>
              </a:buClr>
              <a:buSzPts val="3600"/>
              <a:buFont typeface="Rubik Light"/>
              <a:buNone/>
              <a:defRPr sz="3600">
                <a:solidFill>
                  <a:schemeClr val="accent2"/>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1pPr>
            <a:lvl2pPr marL="914400" lvl="1"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2pPr>
            <a:lvl3pPr marL="1371600" lvl="2"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3pPr>
            <a:lvl4pPr marL="1828800" lvl="3"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4pPr>
            <a:lvl5pPr marL="2286000" lvl="4"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5pPr>
            <a:lvl6pPr marL="2743200" lvl="5"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6pPr>
            <a:lvl7pPr marL="3200400" lvl="6"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7pPr>
            <a:lvl8pPr marL="3657600" lvl="7"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8pPr>
            <a:lvl9pPr marL="4114800" lvl="8" indent="-330200">
              <a:lnSpc>
                <a:spcPct val="115000"/>
              </a:lnSpc>
              <a:spcBef>
                <a:spcPts val="1600"/>
              </a:spcBef>
              <a:spcAft>
                <a:spcPts val="160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71"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astrawi/sastrawi"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digilib.its.ac.id/ITS-paper-"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9"/>
        <p:cNvGrpSpPr/>
        <p:nvPr/>
      </p:nvGrpSpPr>
      <p:grpSpPr>
        <a:xfrm>
          <a:off x="0" y="0"/>
          <a:ext cx="0" cy="0"/>
          <a:chOff x="0" y="0"/>
          <a:chExt cx="0" cy="0"/>
        </a:xfrm>
      </p:grpSpPr>
      <p:grpSp>
        <p:nvGrpSpPr>
          <p:cNvPr id="3110" name="Google Shape;3110;p30"/>
          <p:cNvGrpSpPr/>
          <p:nvPr/>
        </p:nvGrpSpPr>
        <p:grpSpPr>
          <a:xfrm>
            <a:off x="5972175" y="1423422"/>
            <a:ext cx="2089700" cy="1785525"/>
            <a:chOff x="6151700" y="540000"/>
            <a:chExt cx="2089700" cy="1785525"/>
          </a:xfrm>
        </p:grpSpPr>
        <p:grpSp>
          <p:nvGrpSpPr>
            <p:cNvPr id="3111" name="Google Shape;3111;p30"/>
            <p:cNvGrpSpPr/>
            <p:nvPr/>
          </p:nvGrpSpPr>
          <p:grpSpPr>
            <a:xfrm>
              <a:off x="6496375" y="540000"/>
              <a:ext cx="1745025" cy="1785525"/>
              <a:chOff x="5299625" y="820625"/>
              <a:chExt cx="1745025" cy="1785525"/>
            </a:xfrm>
          </p:grpSpPr>
          <p:sp>
            <p:nvSpPr>
              <p:cNvPr id="3112" name="Google Shape;3112;p30"/>
              <p:cNvSpPr/>
              <p:nvPr/>
            </p:nvSpPr>
            <p:spPr>
              <a:xfrm>
                <a:off x="5299625" y="820625"/>
                <a:ext cx="1745025" cy="1785525"/>
              </a:xfrm>
              <a:custGeom>
                <a:avLst/>
                <a:gdLst/>
                <a:ahLst/>
                <a:cxnLst/>
                <a:rect l="l" t="t" r="r" b="b"/>
                <a:pathLst>
                  <a:path w="69801" h="71421" fill="none" extrusionOk="0">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3" name="Google Shape;3113;p30"/>
              <p:cNvSpPr/>
              <p:nvPr/>
            </p:nvSpPr>
            <p:spPr>
              <a:xfrm>
                <a:off x="5353825" y="849725"/>
                <a:ext cx="1653150" cy="1706200"/>
              </a:xfrm>
              <a:custGeom>
                <a:avLst/>
                <a:gdLst/>
                <a:ahLst/>
                <a:cxnLst/>
                <a:rect l="l" t="t" r="r" b="b"/>
                <a:pathLst>
                  <a:path w="66126" h="68248" fill="none" extrusionOk="0">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4" name="Google Shape;3114;p30"/>
              <p:cNvSpPr/>
              <p:nvPr/>
            </p:nvSpPr>
            <p:spPr>
              <a:xfrm>
                <a:off x="5391500" y="878825"/>
                <a:ext cx="1601225" cy="1627475"/>
              </a:xfrm>
              <a:custGeom>
                <a:avLst/>
                <a:gdLst/>
                <a:ahLst/>
                <a:cxnLst/>
                <a:rect l="l" t="t" r="r" b="b"/>
                <a:pathLst>
                  <a:path w="64049" h="65099" fill="none" extrusionOk="0">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5" name="Google Shape;3115;p30"/>
              <p:cNvSpPr/>
              <p:nvPr/>
            </p:nvSpPr>
            <p:spPr>
              <a:xfrm>
                <a:off x="5430875" y="908500"/>
                <a:ext cx="1548150" cy="1547575"/>
              </a:xfrm>
              <a:custGeom>
                <a:avLst/>
                <a:gdLst/>
                <a:ahLst/>
                <a:cxnLst/>
                <a:rect l="l" t="t" r="r" b="b"/>
                <a:pathLst>
                  <a:path w="61926" h="61903" fill="none" extrusionOk="0">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6" name="Google Shape;3116;p30"/>
              <p:cNvSpPr/>
              <p:nvPr/>
            </p:nvSpPr>
            <p:spPr>
              <a:xfrm>
                <a:off x="5471375" y="937600"/>
                <a:ext cx="1493375" cy="1468250"/>
              </a:xfrm>
              <a:custGeom>
                <a:avLst/>
                <a:gdLst/>
                <a:ahLst/>
                <a:cxnLst/>
                <a:rect l="l" t="t" r="r" b="b"/>
                <a:pathLst>
                  <a:path w="59735" h="58730" fill="none" extrusionOk="0">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7" name="Google Shape;3117;p30"/>
              <p:cNvSpPr/>
              <p:nvPr/>
            </p:nvSpPr>
            <p:spPr>
              <a:xfrm>
                <a:off x="5513050" y="966700"/>
                <a:ext cx="1438000" cy="1388950"/>
              </a:xfrm>
              <a:custGeom>
                <a:avLst/>
                <a:gdLst/>
                <a:ahLst/>
                <a:cxnLst/>
                <a:rect l="l" t="t" r="r" b="b"/>
                <a:pathLst>
                  <a:path w="57520" h="55558" fill="none" extrusionOk="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8" name="Google Shape;3118;p30"/>
              <p:cNvSpPr/>
              <p:nvPr/>
            </p:nvSpPr>
            <p:spPr>
              <a:xfrm>
                <a:off x="5556400" y="996375"/>
                <a:ext cx="1380400" cy="1309050"/>
              </a:xfrm>
              <a:custGeom>
                <a:avLst/>
                <a:gdLst/>
                <a:ahLst/>
                <a:cxnLst/>
                <a:rect l="l" t="t" r="r" b="b"/>
                <a:pathLst>
                  <a:path w="55216" h="52362" fill="none" extrusionOk="0">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9" name="Google Shape;3119;p30"/>
              <p:cNvSpPr/>
              <p:nvPr/>
            </p:nvSpPr>
            <p:spPr>
              <a:xfrm>
                <a:off x="5595200" y="1025475"/>
                <a:ext cx="1327325" cy="1232025"/>
              </a:xfrm>
              <a:custGeom>
                <a:avLst/>
                <a:gdLst/>
                <a:ahLst/>
                <a:cxnLst/>
                <a:rect l="l" t="t" r="r" b="b"/>
                <a:pathLst>
                  <a:path w="53093" h="49281" fill="none" extrusionOk="0">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0" name="Google Shape;3120;p30"/>
              <p:cNvSpPr/>
              <p:nvPr/>
            </p:nvSpPr>
            <p:spPr>
              <a:xfrm>
                <a:off x="5627750" y="1055150"/>
                <a:ext cx="1280500" cy="1162400"/>
              </a:xfrm>
              <a:custGeom>
                <a:avLst/>
                <a:gdLst/>
                <a:ahLst/>
                <a:cxnLst/>
                <a:rect l="l" t="t" r="r" b="b"/>
                <a:pathLst>
                  <a:path w="51220" h="46496" fill="none" extrusionOk="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1" name="Google Shape;3121;p30"/>
              <p:cNvSpPr/>
              <p:nvPr/>
            </p:nvSpPr>
            <p:spPr>
              <a:xfrm>
                <a:off x="5660825" y="1084250"/>
                <a:ext cx="1233750" cy="1112175"/>
              </a:xfrm>
              <a:custGeom>
                <a:avLst/>
                <a:gdLst/>
                <a:ahLst/>
                <a:cxnLst/>
                <a:rect l="l" t="t" r="r" b="b"/>
                <a:pathLst>
                  <a:path w="49350" h="44487" fill="none" extrusionOk="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2" name="Google Shape;3122;p30"/>
              <p:cNvSpPr/>
              <p:nvPr/>
            </p:nvSpPr>
            <p:spPr>
              <a:xfrm>
                <a:off x="5693350" y="1113350"/>
                <a:ext cx="1186950" cy="1068825"/>
              </a:xfrm>
              <a:custGeom>
                <a:avLst/>
                <a:gdLst/>
                <a:ahLst/>
                <a:cxnLst/>
                <a:rect l="l" t="t" r="r" b="b"/>
                <a:pathLst>
                  <a:path w="47478" h="42753" fill="none" extrusionOk="0">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3" name="Google Shape;3123;p30"/>
              <p:cNvSpPr/>
              <p:nvPr/>
            </p:nvSpPr>
            <p:spPr>
              <a:xfrm>
                <a:off x="5721325" y="1106500"/>
                <a:ext cx="1145275" cy="1061400"/>
              </a:xfrm>
              <a:custGeom>
                <a:avLst/>
                <a:gdLst/>
                <a:ahLst/>
                <a:cxnLst/>
                <a:rect l="l" t="t" r="r" b="b"/>
                <a:pathLst>
                  <a:path w="45811" h="42456" fill="none" extrusionOk="0">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124" name="Google Shape;3124;p30"/>
            <p:cNvGrpSpPr/>
            <p:nvPr/>
          </p:nvGrpSpPr>
          <p:grpSpPr>
            <a:xfrm>
              <a:off x="6151700" y="563400"/>
              <a:ext cx="1724500" cy="1724475"/>
              <a:chOff x="4954950" y="844025"/>
              <a:chExt cx="1724500" cy="1724475"/>
            </a:xfrm>
          </p:grpSpPr>
          <p:sp>
            <p:nvSpPr>
              <p:cNvPr id="3125" name="Google Shape;3125;p30"/>
              <p:cNvSpPr/>
              <p:nvPr/>
            </p:nvSpPr>
            <p:spPr>
              <a:xfrm>
                <a:off x="5042850" y="1000800"/>
                <a:ext cx="1273100" cy="1204200"/>
              </a:xfrm>
              <a:custGeom>
                <a:avLst/>
                <a:gdLst/>
                <a:ahLst/>
                <a:cxnLst/>
                <a:rect l="l" t="t" r="r" b="b"/>
                <a:pathLst>
                  <a:path w="50924" h="48168" extrusionOk="0">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5318450" y="1207500"/>
                <a:ext cx="1273100" cy="1203775"/>
              </a:xfrm>
              <a:custGeom>
                <a:avLst/>
                <a:gdLst/>
                <a:ahLst/>
                <a:cxnLst/>
                <a:rect l="l" t="t" r="r" b="b"/>
                <a:pathLst>
                  <a:path w="50924" h="48151" extrusionOk="0">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0"/>
              <p:cNvSpPr/>
              <p:nvPr/>
            </p:nvSpPr>
            <p:spPr>
              <a:xfrm>
                <a:off x="4954950" y="844025"/>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3128" name="Google Shape;3128;p30"/>
          <p:cNvSpPr txBox="1">
            <a:spLocks noGrp="1"/>
          </p:cNvSpPr>
          <p:nvPr>
            <p:ph type="ctrTitle"/>
          </p:nvPr>
        </p:nvSpPr>
        <p:spPr>
          <a:xfrm>
            <a:off x="720000" y="944529"/>
            <a:ext cx="3852000" cy="264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dk1"/>
                </a:solidFill>
              </a:rPr>
              <a:t>KLASTERISASI DAN GEOVISUALISASI</a:t>
            </a:r>
            <a:r>
              <a:rPr lang="id-ID" sz="2000" i="1" dirty="0">
                <a:solidFill>
                  <a:schemeClr val="dk1"/>
                </a:solidFill>
              </a:rPr>
              <a:t> TWEET</a:t>
            </a:r>
            <a:r>
              <a:rPr lang="en-US" sz="2000" dirty="0">
                <a:solidFill>
                  <a:schemeClr val="dk1"/>
                </a:solidFill>
              </a:rPr>
              <a:t> </a:t>
            </a:r>
            <a:r>
              <a:rPr lang="en-US" sz="2000" dirty="0"/>
              <a:t>PENYEBARAN PENYAKIT MENULAR  LANGSUNG (STUDI KASUS COVID-19)</a:t>
            </a:r>
            <a:endParaRPr sz="2000" dirty="0"/>
          </a:p>
        </p:txBody>
      </p:sp>
      <p:sp>
        <p:nvSpPr>
          <p:cNvPr id="3129" name="Google Shape;3129;p30"/>
          <p:cNvSpPr txBox="1">
            <a:spLocks noGrp="1"/>
          </p:cNvSpPr>
          <p:nvPr>
            <p:ph type="subTitle" idx="1"/>
          </p:nvPr>
        </p:nvSpPr>
        <p:spPr>
          <a:xfrm>
            <a:off x="720000" y="3784540"/>
            <a:ext cx="5252175" cy="7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1400" b="1" dirty="0" err="1"/>
              <a:t>Fahmirullah</a:t>
            </a:r>
            <a:r>
              <a:rPr lang="en-ID" sz="1400" b="1" dirty="0"/>
              <a:t> Abdillah (081811633002)</a:t>
            </a:r>
          </a:p>
          <a:p>
            <a:pPr marL="0" lvl="0" indent="0" algn="l" rtl="0">
              <a:spcBef>
                <a:spcPts val="0"/>
              </a:spcBef>
              <a:spcAft>
                <a:spcPts val="0"/>
              </a:spcAft>
              <a:buNone/>
            </a:pPr>
            <a:r>
              <a:rPr lang="en-ID" sz="1400" dirty="0"/>
              <a:t>S1 Sistem Informasi</a:t>
            </a:r>
          </a:p>
          <a:p>
            <a:pPr marL="0" lvl="0" indent="0" algn="l" rtl="0">
              <a:spcBef>
                <a:spcPts val="0"/>
              </a:spcBef>
              <a:spcAft>
                <a:spcPts val="0"/>
              </a:spcAft>
              <a:buNone/>
            </a:pPr>
            <a:endParaRPr lang="en-ID" sz="1400" dirty="0"/>
          </a:p>
          <a:p>
            <a:pPr marL="0" lvl="0" indent="0"/>
            <a:r>
              <a:rPr lang="en-ID" sz="1400" dirty="0"/>
              <a:t>Pembimbing 1 : Ira </a:t>
            </a:r>
            <a:r>
              <a:rPr lang="en-ID" sz="1400" dirty="0" err="1"/>
              <a:t>Puspitasari</a:t>
            </a:r>
            <a:r>
              <a:rPr lang="en-ID" sz="1400" dirty="0"/>
              <a:t>, S.T., M.T., Ph.D.</a:t>
            </a:r>
          </a:p>
          <a:p>
            <a:pPr marL="0" lvl="0" indent="0"/>
            <a:r>
              <a:rPr lang="en-ID" sz="1400" dirty="0"/>
              <a:t>Pembimbing 2 : </a:t>
            </a:r>
            <a:r>
              <a:rPr lang="en-ID" sz="1400" dirty="0" err="1"/>
              <a:t>Drs.</a:t>
            </a:r>
            <a:r>
              <a:rPr lang="en-ID" sz="1400" dirty="0"/>
              <a:t> </a:t>
            </a:r>
            <a:r>
              <a:rPr lang="en-ID" sz="1400" dirty="0" err="1"/>
              <a:t>Eto</a:t>
            </a:r>
            <a:r>
              <a:rPr lang="en-ID" sz="1400" dirty="0"/>
              <a:t> </a:t>
            </a:r>
            <a:r>
              <a:rPr lang="en-ID" sz="1400" dirty="0" err="1"/>
              <a:t>Wuryanto</a:t>
            </a:r>
            <a:r>
              <a:rPr lang="en-ID" sz="1400" dirty="0"/>
              <a:t>, DEA.</a:t>
            </a:r>
          </a:p>
        </p:txBody>
      </p:sp>
      <p:pic>
        <p:nvPicPr>
          <p:cNvPr id="22" name="Picture 21">
            <a:extLst>
              <a:ext uri="{FF2B5EF4-FFF2-40B4-BE49-F238E27FC236}">
                <a16:creationId xmlns:a16="http://schemas.microsoft.com/office/drawing/2014/main" id="{21D536FA-6F72-4959-9447-4DE62C0474AE}"/>
              </a:ext>
            </a:extLst>
          </p:cNvPr>
          <p:cNvPicPr>
            <a:picLocks noChangeAspect="1"/>
          </p:cNvPicPr>
          <p:nvPr/>
        </p:nvPicPr>
        <p:blipFill>
          <a:blip r:embed="rId3"/>
          <a:stretch>
            <a:fillRect/>
          </a:stretch>
        </p:blipFill>
        <p:spPr>
          <a:xfrm>
            <a:off x="333369" y="276981"/>
            <a:ext cx="3210586" cy="704157"/>
          </a:xfrm>
          <a:prstGeom prst="rect">
            <a:avLst/>
          </a:prstGeom>
        </p:spPr>
      </p:pic>
      <p:sp>
        <p:nvSpPr>
          <p:cNvPr id="5" name="TextBox 4">
            <a:extLst>
              <a:ext uri="{FF2B5EF4-FFF2-40B4-BE49-F238E27FC236}">
                <a16:creationId xmlns:a16="http://schemas.microsoft.com/office/drawing/2014/main" id="{858DA425-36B4-42C5-A27C-775A70995609}"/>
              </a:ext>
            </a:extLst>
          </p:cNvPr>
          <p:cNvSpPr txBox="1"/>
          <p:nvPr/>
        </p:nvSpPr>
        <p:spPr>
          <a:xfrm>
            <a:off x="6509669" y="402303"/>
            <a:ext cx="2085875" cy="430887"/>
          </a:xfrm>
          <a:prstGeom prst="rect">
            <a:avLst/>
          </a:prstGeom>
          <a:noFill/>
        </p:spPr>
        <p:txBody>
          <a:bodyPr wrap="square" rtlCol="0">
            <a:spAutoFit/>
          </a:bodyPr>
          <a:lstStyle/>
          <a:p>
            <a:pPr algn="r"/>
            <a:r>
              <a:rPr lang="en-US" sz="1050" dirty="0">
                <a:solidFill>
                  <a:schemeClr val="accent1"/>
                </a:solidFill>
                <a:latin typeface="Rubik Light" panose="020B0604020202020204" charset="-79"/>
                <a:cs typeface="Rubik Light" panose="020B0604020202020204" charset="-79"/>
              </a:rPr>
              <a:t>Sidang Skripsi</a:t>
            </a:r>
          </a:p>
          <a:p>
            <a:pPr algn="r"/>
            <a:r>
              <a:rPr lang="id-ID" sz="1050" dirty="0">
                <a:solidFill>
                  <a:schemeClr val="accent1"/>
                </a:solidFill>
                <a:latin typeface="Rubik Light" panose="020B0604020202020204" charset="-79"/>
                <a:cs typeface="Rubik Light" panose="020B0604020202020204" charset="-79"/>
              </a:rPr>
              <a:t>31 Oktober 2023</a:t>
            </a:r>
            <a:endParaRPr lang="en-ID" sz="1050" dirty="0">
              <a:solidFill>
                <a:schemeClr val="accent1"/>
              </a:solidFill>
              <a:latin typeface="Rubik Light" panose="020B0604020202020204" charset="-79"/>
              <a:cs typeface="Rubik Light" panose="020B060402020202020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1029655" y="2650469"/>
            <a:ext cx="282892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Penghapusan </a:t>
            </a:r>
            <a:r>
              <a:rPr lang="en-ID" i="1" dirty="0" err="1"/>
              <a:t>stopword</a:t>
            </a:r>
            <a:r>
              <a:rPr lang="en-ID" dirty="0"/>
              <a:t> secara komprehensif dapat mengurangi jumlah kata yang harus disimpan oleh sistem (Manning </a:t>
            </a:r>
            <a:r>
              <a:rPr lang="en-ID" i="1" dirty="0"/>
              <a:t>et al. </a:t>
            </a:r>
            <a:r>
              <a:rPr lang="en-ID" dirty="0"/>
              <a:t>2009). Contoh </a:t>
            </a:r>
            <a:r>
              <a:rPr lang="en-ID" dirty="0" err="1"/>
              <a:t>s</a:t>
            </a:r>
            <a:r>
              <a:rPr lang="en-ID" i="1" dirty="0" err="1"/>
              <a:t>topword</a:t>
            </a:r>
            <a:r>
              <a:rPr lang="en-ID" i="1" dirty="0"/>
              <a:t> </a:t>
            </a:r>
            <a:r>
              <a:rPr lang="en-ID" dirty="0"/>
              <a:t>dalam Bahasa</a:t>
            </a:r>
            <a:r>
              <a:rPr lang="en-ID" i="1" dirty="0"/>
              <a:t> </a:t>
            </a:r>
            <a:r>
              <a:rPr lang="en-ID" dirty="0"/>
              <a:t>Indonesia diantaranya yaitu dahulu, ada, dalam, adanya, dan lain-lain</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1272542" y="118061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sz="1400" b="1" dirty="0"/>
              <a:t>PENGHAPUSAN </a:t>
            </a:r>
            <a:r>
              <a:rPr lang="en-ID" sz="1400" b="1" i="1" dirty="0"/>
              <a:t>STOPWORD</a:t>
            </a:r>
          </a:p>
        </p:txBody>
      </p:sp>
      <p:sp>
        <p:nvSpPr>
          <p:cNvPr id="12" name="Google Shape;3176;p34">
            <a:extLst>
              <a:ext uri="{FF2B5EF4-FFF2-40B4-BE49-F238E27FC236}">
                <a16:creationId xmlns:a16="http://schemas.microsoft.com/office/drawing/2014/main" id="{67C3A8D4-BDD5-4A33-9738-279F4D2F6C05}"/>
              </a:ext>
            </a:extLst>
          </p:cNvPr>
          <p:cNvSpPr txBox="1">
            <a:spLocks/>
          </p:cNvSpPr>
          <p:nvPr/>
        </p:nvSpPr>
        <p:spPr>
          <a:xfrm>
            <a:off x="5285421" y="2997161"/>
            <a:ext cx="29075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Stemming </a:t>
            </a:r>
            <a:r>
              <a:rPr lang="en-ID" dirty="0"/>
              <a:t>adalah proses penghapusan imbuhan kata untuk mendapatkan kata dasar. Teknik ini sering digunakan dalam penelitian </a:t>
            </a:r>
            <a:r>
              <a:rPr lang="en-ID" i="1" dirty="0"/>
              <a:t>text mining.</a:t>
            </a:r>
            <a:r>
              <a:rPr lang="en-ID" dirty="0"/>
              <a:t> Contoh kata tulisnya, </a:t>
            </a:r>
            <a:r>
              <a:rPr lang="en-ID" dirty="0" err="1"/>
              <a:t>tulisannyakah</a:t>
            </a:r>
            <a:r>
              <a:rPr lang="en-ID" dirty="0"/>
              <a:t>, dan dituliskannya memiliki kata dasar yang sama yaitu tulis. Teknik ini mengurangi kompleksitas teks tanpa memengaruhi nilai informasi (</a:t>
            </a:r>
            <a:r>
              <a:rPr lang="en-ID" dirty="0" err="1"/>
              <a:t>Jumadi</a:t>
            </a:r>
            <a:r>
              <a:rPr lang="en-ID" dirty="0"/>
              <a:t> </a:t>
            </a:r>
            <a:r>
              <a:rPr lang="en-ID" i="1" dirty="0"/>
              <a:t>et al</a:t>
            </a:r>
            <a:r>
              <a:rPr lang="en-ID" dirty="0"/>
              <a:t>., 2021)</a:t>
            </a:r>
          </a:p>
        </p:txBody>
      </p:sp>
      <p:sp>
        <p:nvSpPr>
          <p:cNvPr id="13" name="Google Shape;3176;p34">
            <a:extLst>
              <a:ext uri="{FF2B5EF4-FFF2-40B4-BE49-F238E27FC236}">
                <a16:creationId xmlns:a16="http://schemas.microsoft.com/office/drawing/2014/main" id="{4B3BE0EF-AC15-4030-9E98-99349D0E6018}"/>
              </a:ext>
            </a:extLst>
          </p:cNvPr>
          <p:cNvSpPr txBox="1">
            <a:spLocks/>
          </p:cNvSpPr>
          <p:nvPr/>
        </p:nvSpPr>
        <p:spPr>
          <a:xfrm>
            <a:off x="5514023" y="1180610"/>
            <a:ext cx="21002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a:t>STEMMING</a:t>
            </a:r>
          </a:p>
        </p:txBody>
      </p:sp>
    </p:spTree>
    <p:extLst>
      <p:ext uri="{BB962C8B-B14F-4D97-AF65-F5344CB8AC3E}">
        <p14:creationId xmlns:p14="http://schemas.microsoft.com/office/powerpoint/2010/main" val="398478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386626" y="2967044"/>
            <a:ext cx="3556723" cy="572700"/>
          </a:xfrm>
          <a:prstGeom prst="rect">
            <a:avLst/>
          </a:prstGeom>
        </p:spPr>
        <p:txBody>
          <a:bodyPr spcFirstLastPara="1" wrap="square" lIns="0" tIns="0" rIns="0" bIns="0" anchor="ctr" anchorCtr="0">
            <a:noAutofit/>
          </a:bodyPr>
          <a:lstStyle/>
          <a:p>
            <a:pPr marL="127000" indent="0"/>
            <a:r>
              <a:rPr lang="en-ID" i="1" dirty="0"/>
              <a:t>Term Document Matrix </a:t>
            </a:r>
            <a:r>
              <a:rPr lang="en-ID" dirty="0"/>
              <a:t>(TDM) adalah matriks 2 dimensi yang memiliki baris yang mewakili dokumen dan kolom yang berisi daftar </a:t>
            </a:r>
            <a:r>
              <a:rPr lang="en-ID" i="1" dirty="0"/>
              <a:t>term </a:t>
            </a:r>
            <a:r>
              <a:rPr lang="en-ID" dirty="0"/>
              <a:t>serta memiliki nilai frekuensi kemunculan suatu </a:t>
            </a:r>
            <a:r>
              <a:rPr lang="en-ID" i="1" dirty="0"/>
              <a:t>term </a:t>
            </a:r>
            <a:r>
              <a:rPr lang="en-ID" dirty="0"/>
              <a:t>pada suatu dokumen. Contohnya, kata “bukunya” dan “</a:t>
            </a:r>
            <a:r>
              <a:rPr lang="en-ID" dirty="0" err="1"/>
              <a:t>bukukan</a:t>
            </a:r>
            <a:r>
              <a:rPr lang="en-ID" dirty="0"/>
              <a:t>” memiliki indeks nilai yang sama dengan term buku (Manning </a:t>
            </a:r>
            <a:r>
              <a:rPr lang="en-ID" i="1" dirty="0"/>
              <a:t>et al. </a:t>
            </a:r>
            <a:r>
              <a:rPr lang="en-ID" dirty="0"/>
              <a:t>2009).	</a:t>
            </a:r>
          </a:p>
          <a:p>
            <a:pPr marL="127000" indent="0"/>
            <a:endParaRPr lang="en-ID"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105765" y="123395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T</a:t>
            </a:r>
            <a:r>
              <a:rPr lang="en-ID" b="1" dirty="0"/>
              <a:t>DM</a:t>
            </a:r>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4879180" y="2967044"/>
            <a:ext cx="3671888"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Term frequency </a:t>
            </a:r>
            <a:r>
              <a:rPr lang="en-ID" dirty="0"/>
              <a:t>(TF) dan </a:t>
            </a:r>
            <a:r>
              <a:rPr lang="en-ID" i="1" dirty="0"/>
              <a:t>Inverse Document Frequency </a:t>
            </a:r>
            <a:r>
              <a:rPr lang="en-ID" dirty="0"/>
              <a:t>(IDF) merupakan perhitungan </a:t>
            </a:r>
            <a:r>
              <a:rPr lang="en-ID" dirty="0" err="1"/>
              <a:t>pembobotan</a:t>
            </a:r>
            <a:r>
              <a:rPr lang="en-ID" dirty="0"/>
              <a:t> dalam frekuensi kemunculan sebuah dokumen tertentu dan </a:t>
            </a:r>
            <a:r>
              <a:rPr lang="en-ID" i="1" dirty="0"/>
              <a:t>inverse</a:t>
            </a:r>
            <a:r>
              <a:rPr lang="en-ID" dirty="0"/>
              <a:t> frekuensi dokumen yang mengandung kata tersebut. Frekuensi kemunculan kata yang menunjukkan seberapa penting kata tersebut dalam kumpulan dokumen (</a:t>
            </a:r>
            <a:r>
              <a:rPr lang="en-ID" dirty="0" err="1"/>
              <a:t>Wahyuni</a:t>
            </a:r>
            <a:r>
              <a:rPr lang="en-ID" dirty="0"/>
              <a:t> </a:t>
            </a:r>
            <a:r>
              <a:rPr lang="en-ID" i="1" dirty="0"/>
              <a:t>et al</a:t>
            </a:r>
            <a:r>
              <a:rPr lang="en-ID" dirty="0"/>
              <a:t>., 2017)</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5614987" y="123395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US" sz="1400" b="1" dirty="0"/>
              <a:t>A</a:t>
            </a:r>
            <a:r>
              <a:rPr lang="en-ID" sz="1400" b="1" dirty="0"/>
              <a:t>LGORITMA TF-IDF</a:t>
            </a:r>
          </a:p>
        </p:txBody>
      </p:sp>
    </p:spTree>
    <p:extLst>
      <p:ext uri="{BB962C8B-B14F-4D97-AF65-F5344CB8AC3E}">
        <p14:creationId xmlns:p14="http://schemas.microsoft.com/office/powerpoint/2010/main" val="246657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6704302" y="4297116"/>
            <a:ext cx="2120176"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a:t>
            </a:r>
            <a:r>
              <a:rPr lang="en-ID" dirty="0" err="1"/>
              <a:t>Wahyuni</a:t>
            </a:r>
            <a:r>
              <a:rPr lang="en-ID" dirty="0"/>
              <a:t> </a:t>
            </a:r>
            <a:r>
              <a:rPr lang="en-ID" i="1" dirty="0"/>
              <a:t>et al</a:t>
            </a:r>
            <a:r>
              <a:rPr lang="en-ID" dirty="0"/>
              <a:t>., 2017)</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3782615" y="1161813"/>
            <a:ext cx="157876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US" sz="1400" b="1" dirty="0"/>
              <a:t>A</a:t>
            </a:r>
            <a:r>
              <a:rPr lang="en-ID" sz="1400" b="1" dirty="0"/>
              <a:t>LGORITMA TF-IDF</a:t>
            </a:r>
          </a:p>
        </p:txBody>
      </p:sp>
      <p:pic>
        <p:nvPicPr>
          <p:cNvPr id="4" name="Picture 3">
            <a:extLst>
              <a:ext uri="{FF2B5EF4-FFF2-40B4-BE49-F238E27FC236}">
                <a16:creationId xmlns:a16="http://schemas.microsoft.com/office/drawing/2014/main" id="{1BAD6B25-7A2F-4645-846B-C237FEE74178}"/>
              </a:ext>
            </a:extLst>
          </p:cNvPr>
          <p:cNvPicPr>
            <a:picLocks noChangeAspect="1"/>
          </p:cNvPicPr>
          <p:nvPr/>
        </p:nvPicPr>
        <p:blipFill>
          <a:blip r:embed="rId3"/>
          <a:stretch>
            <a:fillRect/>
          </a:stretch>
        </p:blipFill>
        <p:spPr>
          <a:xfrm>
            <a:off x="294858" y="1802100"/>
            <a:ext cx="4758596" cy="712274"/>
          </a:xfrm>
          <a:prstGeom prst="rect">
            <a:avLst/>
          </a:prstGeom>
        </p:spPr>
      </p:pic>
      <p:pic>
        <p:nvPicPr>
          <p:cNvPr id="5" name="Picture 4">
            <a:extLst>
              <a:ext uri="{FF2B5EF4-FFF2-40B4-BE49-F238E27FC236}">
                <a16:creationId xmlns:a16="http://schemas.microsoft.com/office/drawing/2014/main" id="{B5C4FFD4-6AA4-4763-8CF2-3BEEE8FC70C1}"/>
              </a:ext>
            </a:extLst>
          </p:cNvPr>
          <p:cNvPicPr>
            <a:picLocks noChangeAspect="1"/>
          </p:cNvPicPr>
          <p:nvPr/>
        </p:nvPicPr>
        <p:blipFill>
          <a:blip r:embed="rId4"/>
          <a:stretch>
            <a:fillRect/>
          </a:stretch>
        </p:blipFill>
        <p:spPr>
          <a:xfrm>
            <a:off x="4065882" y="2838269"/>
            <a:ext cx="4758596" cy="641441"/>
          </a:xfrm>
          <a:prstGeom prst="rect">
            <a:avLst/>
          </a:prstGeom>
        </p:spPr>
      </p:pic>
      <p:pic>
        <p:nvPicPr>
          <p:cNvPr id="6" name="Picture 5">
            <a:extLst>
              <a:ext uri="{FF2B5EF4-FFF2-40B4-BE49-F238E27FC236}">
                <a16:creationId xmlns:a16="http://schemas.microsoft.com/office/drawing/2014/main" id="{ACFF0CC4-B220-4D51-BC04-B09A0FD1B6BE}"/>
              </a:ext>
            </a:extLst>
          </p:cNvPr>
          <p:cNvPicPr>
            <a:picLocks noChangeAspect="1"/>
          </p:cNvPicPr>
          <p:nvPr/>
        </p:nvPicPr>
        <p:blipFill>
          <a:blip r:embed="rId5"/>
          <a:stretch>
            <a:fillRect/>
          </a:stretch>
        </p:blipFill>
        <p:spPr>
          <a:xfrm>
            <a:off x="1671231" y="3803605"/>
            <a:ext cx="5801535" cy="323895"/>
          </a:xfrm>
          <a:prstGeom prst="rect">
            <a:avLst/>
          </a:prstGeom>
        </p:spPr>
      </p:pic>
    </p:spTree>
    <p:extLst>
      <p:ext uri="{BB962C8B-B14F-4D97-AF65-F5344CB8AC3E}">
        <p14:creationId xmlns:p14="http://schemas.microsoft.com/office/powerpoint/2010/main" val="223892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graphicFrame>
        <p:nvGraphicFramePr>
          <p:cNvPr id="2" name="Table 1">
            <a:extLst>
              <a:ext uri="{FF2B5EF4-FFF2-40B4-BE49-F238E27FC236}">
                <a16:creationId xmlns:a16="http://schemas.microsoft.com/office/drawing/2014/main" id="{2C6E744F-E8DD-41F4-8646-1019B763653C}"/>
              </a:ext>
            </a:extLst>
          </p:cNvPr>
          <p:cNvGraphicFramePr>
            <a:graphicFrameLocks noGrp="1"/>
          </p:cNvGraphicFramePr>
          <p:nvPr>
            <p:extLst>
              <p:ext uri="{D42A27DB-BD31-4B8C-83A1-F6EECF244321}">
                <p14:modId xmlns:p14="http://schemas.microsoft.com/office/powerpoint/2010/main" val="376152261"/>
              </p:ext>
            </p:extLst>
          </p:nvPr>
        </p:nvGraphicFramePr>
        <p:xfrm>
          <a:off x="2466398" y="1265334"/>
          <a:ext cx="6198969" cy="3319717"/>
        </p:xfrm>
        <a:graphic>
          <a:graphicData uri="http://schemas.openxmlformats.org/drawingml/2006/table">
            <a:tbl>
              <a:tblPr firstRow="1" firstCol="1" bandRow="1">
                <a:tableStyleId>{1176BA0C-36CF-444F-8144-008A9575A7CD}</a:tableStyleId>
              </a:tblPr>
              <a:tblGrid>
                <a:gridCol w="1477590">
                  <a:extLst>
                    <a:ext uri="{9D8B030D-6E8A-4147-A177-3AD203B41FA5}">
                      <a16:colId xmlns:a16="http://schemas.microsoft.com/office/drawing/2014/main" val="2715383442"/>
                    </a:ext>
                  </a:extLst>
                </a:gridCol>
                <a:gridCol w="2556442">
                  <a:extLst>
                    <a:ext uri="{9D8B030D-6E8A-4147-A177-3AD203B41FA5}">
                      <a16:colId xmlns:a16="http://schemas.microsoft.com/office/drawing/2014/main" val="4150132194"/>
                    </a:ext>
                  </a:extLst>
                </a:gridCol>
                <a:gridCol w="2164937">
                  <a:extLst>
                    <a:ext uri="{9D8B030D-6E8A-4147-A177-3AD203B41FA5}">
                      <a16:colId xmlns:a16="http://schemas.microsoft.com/office/drawing/2014/main" val="828655332"/>
                    </a:ext>
                  </a:extLst>
                </a:gridCol>
              </a:tblGrid>
              <a:tr h="2699449">
                <a:tc>
                  <a:txBody>
                    <a:bodyPr/>
                    <a:lstStyle/>
                    <a:p>
                      <a:pPr algn="ctr">
                        <a:lnSpc>
                          <a:spcPct val="150000"/>
                        </a:lnSpc>
                        <a:spcBef>
                          <a:spcPts val="1200"/>
                        </a:spcBef>
                        <a:spcAft>
                          <a:spcPts val="1200"/>
                        </a:spcAft>
                      </a:pPr>
                      <a:r>
                        <a:rPr lang="en-ID" sz="1200" dirty="0">
                          <a:effectLst/>
                        </a:rPr>
                        <a:t>Metode Berbasis Kepadatan</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tc>
                  <a:txBody>
                    <a:bodyPr/>
                    <a:lstStyle/>
                    <a:p>
                      <a:pPr marL="342900" lvl="0" indent="-342900">
                        <a:lnSpc>
                          <a:spcPct val="150000"/>
                        </a:lnSpc>
                        <a:spcBef>
                          <a:spcPts val="1200"/>
                        </a:spcBef>
                        <a:spcAft>
                          <a:spcPts val="1200"/>
                        </a:spcAft>
                        <a:buFont typeface="+mj-lt"/>
                        <a:buAutoNum type="arabicPeriod"/>
                      </a:pPr>
                      <a:r>
                        <a:rPr lang="en-ID" sz="1200" dirty="0">
                          <a:effectLst/>
                        </a:rPr>
                        <a:t>Dapat menentukan </a:t>
                      </a:r>
                      <a:r>
                        <a:rPr lang="en-ID" sz="1200" dirty="0" err="1">
                          <a:effectLst/>
                        </a:rPr>
                        <a:t>klaster</a:t>
                      </a:r>
                      <a:r>
                        <a:rPr lang="en-ID" sz="1200" dirty="0">
                          <a:effectLst/>
                        </a:rPr>
                        <a:t> yang bentuknya berubah-ubah</a:t>
                      </a:r>
                    </a:p>
                    <a:p>
                      <a:pPr marL="342900" lvl="0" indent="-342900">
                        <a:lnSpc>
                          <a:spcPct val="150000"/>
                        </a:lnSpc>
                        <a:spcBef>
                          <a:spcPts val="1200"/>
                        </a:spcBef>
                        <a:spcAft>
                          <a:spcPts val="1200"/>
                        </a:spcAft>
                        <a:buFont typeface="+mj-lt"/>
                        <a:buAutoNum type="arabicPeriod"/>
                      </a:pPr>
                      <a:r>
                        <a:rPr lang="en-ID" sz="1200" dirty="0" err="1">
                          <a:effectLst/>
                        </a:rPr>
                        <a:t>Klaster</a:t>
                      </a:r>
                      <a:r>
                        <a:rPr lang="en-ID" sz="1200" dirty="0">
                          <a:effectLst/>
                        </a:rPr>
                        <a:t> merupakan wilayah kepadatan objek pada suatu ruang yang dipisahkan oleh wilayah dengan kepadatan yang lebih rendah</a:t>
                      </a:r>
                    </a:p>
                    <a:p>
                      <a:pPr marL="342900" lvl="0" indent="-342900">
                        <a:lnSpc>
                          <a:spcPct val="150000"/>
                        </a:lnSpc>
                        <a:spcBef>
                          <a:spcPts val="1200"/>
                        </a:spcBef>
                        <a:spcAft>
                          <a:spcPts val="1200"/>
                        </a:spcAft>
                        <a:buFont typeface="+mj-lt"/>
                        <a:buAutoNum type="arabicPeriod"/>
                      </a:pPr>
                      <a:r>
                        <a:rPr lang="en-ID" sz="1200" dirty="0">
                          <a:effectLst/>
                        </a:rPr>
                        <a:t>Kepadatan </a:t>
                      </a:r>
                      <a:r>
                        <a:rPr lang="en-ID" sz="1200" dirty="0" err="1">
                          <a:effectLst/>
                        </a:rPr>
                        <a:t>klaster</a:t>
                      </a:r>
                      <a:r>
                        <a:rPr lang="en-ID" sz="1200" dirty="0">
                          <a:effectLst/>
                        </a:rPr>
                        <a:t>; Setiap titik harus memiliki jumlah minimal terdekat</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tc>
                  <a:txBody>
                    <a:bodyPr/>
                    <a:lstStyle/>
                    <a:p>
                      <a:pPr>
                        <a:lnSpc>
                          <a:spcPct val="150000"/>
                        </a:lnSpc>
                        <a:spcBef>
                          <a:spcPts val="1200"/>
                        </a:spcBef>
                        <a:spcAft>
                          <a:spcPts val="1200"/>
                        </a:spcAft>
                      </a:pPr>
                      <a:r>
                        <a:rPr lang="en-ID" sz="1200" dirty="0">
                          <a:effectLst/>
                        </a:rPr>
                        <a:t>1. Density-Based Spatial Clustering of Application with Noise (DBSCAN)</a:t>
                      </a:r>
                    </a:p>
                    <a:p>
                      <a:pPr>
                        <a:lnSpc>
                          <a:spcPct val="150000"/>
                        </a:lnSpc>
                        <a:spcBef>
                          <a:spcPts val="1200"/>
                        </a:spcBef>
                        <a:spcAft>
                          <a:spcPts val="1200"/>
                        </a:spcAft>
                      </a:pPr>
                      <a:r>
                        <a:rPr lang="en-ID" sz="1200" dirty="0">
                          <a:effectLst/>
                        </a:rPr>
                        <a:t>2. Ordering Points to Identify the Clustering Structure (OPTICS)</a:t>
                      </a:r>
                    </a:p>
                    <a:p>
                      <a:pPr>
                        <a:lnSpc>
                          <a:spcPct val="150000"/>
                        </a:lnSpc>
                        <a:spcBef>
                          <a:spcPts val="1200"/>
                        </a:spcBef>
                        <a:spcAft>
                          <a:spcPts val="1200"/>
                        </a:spcAft>
                      </a:pPr>
                      <a:r>
                        <a:rPr lang="en-ID" sz="1200" dirty="0">
                          <a:effectLst/>
                        </a:rPr>
                        <a:t> </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extLst>
                  <a:ext uri="{0D108BD9-81ED-4DB2-BD59-A6C34878D82A}">
                    <a16:rowId xmlns:a16="http://schemas.microsoft.com/office/drawing/2014/main" val="1286280574"/>
                  </a:ext>
                </a:extLst>
              </a:tr>
            </a:tbl>
          </a:graphicData>
        </a:graphic>
      </p:graphicFrame>
      <p:sp>
        <p:nvSpPr>
          <p:cNvPr id="4" name="Google Shape;3176;p34">
            <a:extLst>
              <a:ext uri="{FF2B5EF4-FFF2-40B4-BE49-F238E27FC236}">
                <a16:creationId xmlns:a16="http://schemas.microsoft.com/office/drawing/2014/main" id="{0ACEB417-36F8-48EB-AEA5-15B35BB45E98}"/>
              </a:ext>
            </a:extLst>
          </p:cNvPr>
          <p:cNvSpPr txBox="1">
            <a:spLocks/>
          </p:cNvSpPr>
          <p:nvPr/>
        </p:nvSpPr>
        <p:spPr>
          <a:xfrm>
            <a:off x="0" y="1041208"/>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err="1"/>
              <a:t>Klasterisasi</a:t>
            </a:r>
            <a:endParaRPr lang="en-ID" b="1" dirty="0"/>
          </a:p>
        </p:txBody>
      </p:sp>
      <p:sp>
        <p:nvSpPr>
          <p:cNvPr id="5" name="Google Shape;3176;p34">
            <a:extLst>
              <a:ext uri="{FF2B5EF4-FFF2-40B4-BE49-F238E27FC236}">
                <a16:creationId xmlns:a16="http://schemas.microsoft.com/office/drawing/2014/main" id="{EE5A0A79-5E7C-406B-B431-5CD33D41D323}"/>
              </a:ext>
            </a:extLst>
          </p:cNvPr>
          <p:cNvSpPr txBox="1">
            <a:spLocks/>
          </p:cNvSpPr>
          <p:nvPr/>
        </p:nvSpPr>
        <p:spPr>
          <a:xfrm>
            <a:off x="408058" y="3014926"/>
            <a:ext cx="158504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err="1"/>
              <a:t>Klasterisasi</a:t>
            </a:r>
            <a:r>
              <a:rPr lang="en-ID" sz="1200" dirty="0"/>
              <a:t> adalah proses pengelompokan kumpulan objek data ke </a:t>
            </a:r>
            <a:r>
              <a:rPr lang="en-ID" sz="1200" dirty="0" err="1"/>
              <a:t>klasster</a:t>
            </a:r>
            <a:r>
              <a:rPr lang="en-ID" sz="1200" dirty="0"/>
              <a:t> yang memiliki </a:t>
            </a:r>
            <a:r>
              <a:rPr lang="en-ID" sz="1200" dirty="0" err="1"/>
              <a:t>kemiripian</a:t>
            </a:r>
            <a:r>
              <a:rPr lang="en-ID" sz="1200" dirty="0"/>
              <a:t> dan membedakan yang tidak mirip ke dalam </a:t>
            </a:r>
            <a:r>
              <a:rPr lang="en-ID" sz="1200" dirty="0" err="1"/>
              <a:t>klaster</a:t>
            </a:r>
            <a:r>
              <a:rPr lang="en-ID" sz="1200" dirty="0"/>
              <a:t> lain. </a:t>
            </a:r>
          </a:p>
          <a:p>
            <a:pPr marL="127000" indent="0"/>
            <a:r>
              <a:rPr lang="en-ID" sz="1200" dirty="0" err="1"/>
              <a:t>klasterisasi</a:t>
            </a:r>
            <a:r>
              <a:rPr lang="en-ID" sz="1200" dirty="0"/>
              <a:t> berguna untuk penentuan kelompok data yang tidak diketahui sebelumnya (Han </a:t>
            </a:r>
            <a:r>
              <a:rPr lang="en-ID" sz="1200" i="1" dirty="0"/>
              <a:t>et al. </a:t>
            </a:r>
            <a:r>
              <a:rPr lang="en-ID" sz="1200" dirty="0"/>
              <a:t>2012).</a:t>
            </a:r>
          </a:p>
          <a:p>
            <a:pPr marL="127000" indent="0"/>
            <a:endParaRPr lang="en-ID" sz="1200" dirty="0"/>
          </a:p>
        </p:txBody>
      </p:sp>
    </p:spTree>
    <p:extLst>
      <p:ext uri="{BB962C8B-B14F-4D97-AF65-F5344CB8AC3E}">
        <p14:creationId xmlns:p14="http://schemas.microsoft.com/office/powerpoint/2010/main" val="83342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357562" y="1891175"/>
            <a:ext cx="535066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Cosine Similarity </a:t>
            </a:r>
            <a:r>
              <a:rPr lang="en-ID" dirty="0"/>
              <a:t>adalah matriks yang digunakan untuk mengukur seberapa mirip dokumen dengan dokumen lain, terlepas dari ukurannya (</a:t>
            </a:r>
            <a:r>
              <a:rPr lang="en-ID" dirty="0" err="1"/>
              <a:t>Nurdiana</a:t>
            </a:r>
            <a:r>
              <a:rPr lang="en-ID" dirty="0"/>
              <a:t> </a:t>
            </a:r>
            <a:r>
              <a:rPr lang="en-ID" i="1" dirty="0"/>
              <a:t>et al</a:t>
            </a:r>
            <a:r>
              <a:rPr lang="en-ID" dirty="0"/>
              <a:t>., 2016)</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48564" y="1891175"/>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i="1" dirty="0"/>
              <a:t>Cosine Similarity</a:t>
            </a:r>
            <a:endParaRPr lang="en-ID" b="1" i="1" dirty="0"/>
          </a:p>
        </p:txBody>
      </p:sp>
      <p:pic>
        <p:nvPicPr>
          <p:cNvPr id="3" name="Picture 2">
            <a:extLst>
              <a:ext uri="{FF2B5EF4-FFF2-40B4-BE49-F238E27FC236}">
                <a16:creationId xmlns:a16="http://schemas.microsoft.com/office/drawing/2014/main" id="{EEFA68EB-73D8-4895-AEA1-262003C77354}"/>
              </a:ext>
            </a:extLst>
          </p:cNvPr>
          <p:cNvPicPr>
            <a:picLocks noChangeAspect="1"/>
          </p:cNvPicPr>
          <p:nvPr/>
        </p:nvPicPr>
        <p:blipFill>
          <a:blip r:embed="rId3"/>
          <a:stretch>
            <a:fillRect/>
          </a:stretch>
        </p:blipFill>
        <p:spPr>
          <a:xfrm>
            <a:off x="1580830" y="2986088"/>
            <a:ext cx="5982340" cy="1150143"/>
          </a:xfrm>
          <a:prstGeom prst="rect">
            <a:avLst/>
          </a:prstGeom>
        </p:spPr>
      </p:pic>
    </p:spTree>
    <p:extLst>
      <p:ext uri="{BB962C8B-B14F-4D97-AF65-F5344CB8AC3E}">
        <p14:creationId xmlns:p14="http://schemas.microsoft.com/office/powerpoint/2010/main" val="22018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Merupakan metode </a:t>
            </a:r>
            <a:r>
              <a:rPr lang="en-ID" i="1" dirty="0"/>
              <a:t>unsupervised-learning </a:t>
            </a:r>
            <a:r>
              <a:rPr lang="en-ID" dirty="0"/>
              <a:t>yang penggunaan metodenya dapat mengelompokkan data ke dalam kelompok dengan berbagai bentuk dan dapat mengidentifikasi </a:t>
            </a:r>
            <a:r>
              <a:rPr lang="en-ID" i="1" dirty="0"/>
              <a:t>outliers</a:t>
            </a:r>
            <a:r>
              <a:rPr lang="en-ID" dirty="0"/>
              <a:t> yang dianggap sebagai </a:t>
            </a:r>
            <a:r>
              <a:rPr lang="en-ID" i="1" dirty="0"/>
              <a:t>noise </a:t>
            </a:r>
            <a:r>
              <a:rPr lang="en-ID" dirty="0"/>
              <a:t>(</a:t>
            </a:r>
            <a:r>
              <a:rPr lang="en-ID" dirty="0" err="1"/>
              <a:t>Silitonga</a:t>
            </a:r>
            <a:r>
              <a:rPr lang="en-ID" dirty="0"/>
              <a:t>, 2016)</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DBSCAN</a:t>
            </a:r>
          </a:p>
          <a:p>
            <a:pPr marL="0" indent="0" algn="ctr"/>
            <a:endParaRPr lang="en-US" b="1" dirty="0"/>
          </a:p>
          <a:p>
            <a:pPr marL="0" indent="0" algn="ctr"/>
            <a:r>
              <a:rPr lang="en-ID" i="1" dirty="0"/>
              <a:t>Density-Based Spatial Clustering of Applications with Noise</a:t>
            </a:r>
            <a:endParaRPr lang="en-ID" b="1" dirty="0"/>
          </a:p>
        </p:txBody>
      </p:sp>
      <p:sp>
        <p:nvSpPr>
          <p:cNvPr id="6" name="Google Shape;3176;p34">
            <a:extLst>
              <a:ext uri="{FF2B5EF4-FFF2-40B4-BE49-F238E27FC236}">
                <a16:creationId xmlns:a16="http://schemas.microsoft.com/office/drawing/2014/main" id="{8D30AF3B-06F0-480F-9E14-350011BC711D}"/>
              </a:ext>
            </a:extLst>
          </p:cNvPr>
          <p:cNvSpPr txBox="1">
            <a:spLocks/>
          </p:cNvSpPr>
          <p:nvPr/>
        </p:nvSpPr>
        <p:spPr>
          <a:xfrm>
            <a:off x="684281" y="3358024"/>
            <a:ext cx="79953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Secara umum komputasi dari </a:t>
            </a:r>
            <a:r>
              <a:rPr lang="en-ID" sz="1400" dirty="0" err="1"/>
              <a:t>algoritma</a:t>
            </a:r>
            <a:r>
              <a:rPr lang="en-ID" sz="1400" dirty="0"/>
              <a:t> DBSCAN adalah sebagai berikut (Devi et al., 2015):</a:t>
            </a:r>
          </a:p>
          <a:p>
            <a:pPr marL="412750" lvl="0" indent="-285750">
              <a:buFont typeface="Wingdings" panose="05000000000000000000" pitchFamily="2" charset="2"/>
              <a:buChar char="v"/>
            </a:pPr>
            <a:r>
              <a:rPr lang="en-ID" sz="1400" dirty="0" err="1"/>
              <a:t>Inisialisasi</a:t>
            </a:r>
            <a:r>
              <a:rPr lang="en-ID" sz="1400" dirty="0"/>
              <a:t> parameter </a:t>
            </a:r>
            <a:r>
              <a:rPr lang="en-ID" sz="1400" i="1" dirty="0" err="1"/>
              <a:t>minPts</a:t>
            </a:r>
            <a:r>
              <a:rPr lang="en-ID" sz="1400" dirty="0"/>
              <a:t> dan </a:t>
            </a:r>
            <a:r>
              <a:rPr lang="en-ID" sz="1400" i="1" dirty="0"/>
              <a:t>ε.</a:t>
            </a:r>
            <a:endParaRPr lang="en-ID" sz="1400" dirty="0"/>
          </a:p>
          <a:p>
            <a:pPr marL="412750" lvl="0" indent="-285750">
              <a:buFont typeface="Wingdings" panose="05000000000000000000" pitchFamily="2" charset="2"/>
              <a:buChar char="v"/>
            </a:pPr>
            <a:r>
              <a:rPr lang="en-ID" sz="1400" dirty="0"/>
              <a:t>Tentukan titik awal atau </a:t>
            </a:r>
            <a:r>
              <a:rPr lang="en-ID" sz="1400" i="1" dirty="0"/>
              <a:t>p </a:t>
            </a:r>
            <a:r>
              <a:rPr lang="en-ID" sz="1400" dirty="0"/>
              <a:t>secara acak.</a:t>
            </a:r>
          </a:p>
          <a:p>
            <a:pPr marL="412750" lvl="0" indent="-285750">
              <a:buFont typeface="Wingdings" panose="05000000000000000000" pitchFamily="2" charset="2"/>
              <a:buChar char="v"/>
            </a:pPr>
            <a:r>
              <a:rPr lang="en-ID" sz="1400" dirty="0"/>
              <a:t>Hitung ε atau semua jarak titik pada </a:t>
            </a:r>
            <a:r>
              <a:rPr lang="en-ID" sz="1400" i="1" dirty="0"/>
              <a:t>density reachable</a:t>
            </a:r>
            <a:r>
              <a:rPr lang="en-ID" sz="1400" dirty="0"/>
              <a:t> terhadap p dengan menggunakan </a:t>
            </a:r>
            <a:r>
              <a:rPr lang="en-ID" sz="1400" i="1" dirty="0"/>
              <a:t>cosine similarity</a:t>
            </a:r>
            <a:r>
              <a:rPr lang="en-ID" sz="1400" dirty="0"/>
              <a:t>. </a:t>
            </a:r>
          </a:p>
          <a:p>
            <a:pPr marL="412750" lvl="0" indent="-285750">
              <a:buFont typeface="Wingdings" panose="05000000000000000000" pitchFamily="2" charset="2"/>
              <a:buChar char="v"/>
            </a:pPr>
            <a:r>
              <a:rPr lang="en-ID" sz="1400" dirty="0"/>
              <a:t>Jika titik yang memenuhi ε lebih dari </a:t>
            </a:r>
            <a:r>
              <a:rPr lang="en-ID" sz="1400" i="1" dirty="0" err="1"/>
              <a:t>minPts</a:t>
            </a:r>
            <a:r>
              <a:rPr lang="en-ID" sz="1400" i="1" dirty="0"/>
              <a:t> </a:t>
            </a:r>
            <a:r>
              <a:rPr lang="en-ID" sz="1400" dirty="0"/>
              <a:t>maka titik p adalah </a:t>
            </a:r>
            <a:r>
              <a:rPr lang="en-ID" sz="1400" i="1" dirty="0"/>
              <a:t>core object </a:t>
            </a:r>
            <a:r>
              <a:rPr lang="en-ID" sz="1400" dirty="0"/>
              <a:t>dan </a:t>
            </a:r>
            <a:r>
              <a:rPr lang="en-ID" sz="1400" dirty="0" err="1"/>
              <a:t>klaster</a:t>
            </a:r>
            <a:r>
              <a:rPr lang="en-ID" sz="1400" dirty="0"/>
              <a:t> terbentuk.</a:t>
            </a:r>
          </a:p>
          <a:p>
            <a:pPr marL="412750" lvl="0" indent="-285750">
              <a:buFont typeface="Wingdings" panose="05000000000000000000" pitchFamily="2" charset="2"/>
              <a:buChar char="v"/>
            </a:pPr>
            <a:r>
              <a:rPr lang="en-ID" sz="1400" dirty="0"/>
              <a:t>Ulangi langkah secara iteratif hingga dilakukan proses pada semua titik. </a:t>
            </a:r>
          </a:p>
        </p:txBody>
      </p:sp>
    </p:spTree>
    <p:extLst>
      <p:ext uri="{BB962C8B-B14F-4D97-AF65-F5344CB8AC3E}">
        <p14:creationId xmlns:p14="http://schemas.microsoft.com/office/powerpoint/2010/main" val="333847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Merupakan algoritme yang mendeteksi </a:t>
            </a:r>
            <a:r>
              <a:rPr lang="en-ID" sz="1400" dirty="0" err="1"/>
              <a:t>klaster</a:t>
            </a:r>
            <a:r>
              <a:rPr lang="en-ID" sz="1400" dirty="0"/>
              <a:t> yang bermakna dalam data dengan kepadatan yang bervariasi dengan menghasilkan urutan titik-titik yang linier, sehingga titik-titik yang terdekat secara spasial menjadi tetangga dalam urutan tersebut (</a:t>
            </a:r>
            <a:r>
              <a:rPr lang="en-ID" sz="1400" dirty="0" err="1"/>
              <a:t>Patwary</a:t>
            </a:r>
            <a:r>
              <a:rPr lang="en-ID" sz="1400" dirty="0"/>
              <a:t>, 2013). </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OPTICS</a:t>
            </a:r>
          </a:p>
          <a:p>
            <a:pPr marL="0" indent="0" algn="ctr"/>
            <a:endParaRPr lang="en-US" b="1" dirty="0"/>
          </a:p>
          <a:p>
            <a:pPr marL="0" indent="0" algn="ctr"/>
            <a:r>
              <a:rPr lang="en-ID" i="1" dirty="0"/>
              <a:t>Ordering Points to Identify the Clustering Structure</a:t>
            </a:r>
            <a:endParaRPr lang="en-ID" b="1" dirty="0"/>
          </a:p>
        </p:txBody>
      </p:sp>
      <p:sp>
        <p:nvSpPr>
          <p:cNvPr id="6" name="Google Shape;3176;p34">
            <a:extLst>
              <a:ext uri="{FF2B5EF4-FFF2-40B4-BE49-F238E27FC236}">
                <a16:creationId xmlns:a16="http://schemas.microsoft.com/office/drawing/2014/main" id="{8D30AF3B-06F0-480F-9E14-350011BC711D}"/>
              </a:ext>
            </a:extLst>
          </p:cNvPr>
          <p:cNvSpPr txBox="1">
            <a:spLocks/>
          </p:cNvSpPr>
          <p:nvPr/>
        </p:nvSpPr>
        <p:spPr>
          <a:xfrm>
            <a:off x="684281" y="3358024"/>
            <a:ext cx="79953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Berikut langkah-langkah penggunaan </a:t>
            </a:r>
            <a:r>
              <a:rPr lang="en-ID" sz="1400" dirty="0" err="1"/>
              <a:t>algoritma</a:t>
            </a:r>
            <a:r>
              <a:rPr lang="en-ID" sz="1400" dirty="0"/>
              <a:t> OPTICS (</a:t>
            </a:r>
            <a:r>
              <a:rPr lang="en-ID" sz="1400" dirty="0" err="1"/>
              <a:t>Prabahari</a:t>
            </a:r>
            <a:r>
              <a:rPr lang="en-ID" sz="1400" dirty="0"/>
              <a:t>, 2014): </a:t>
            </a:r>
          </a:p>
          <a:p>
            <a:pPr marL="127000" indent="0"/>
            <a:endParaRPr lang="en-ID" sz="1400" dirty="0"/>
          </a:p>
          <a:p>
            <a:pPr lvl="0">
              <a:buFont typeface="Wingdings" panose="05000000000000000000" pitchFamily="2" charset="2"/>
              <a:buChar char="v"/>
            </a:pPr>
            <a:r>
              <a:rPr lang="en-ID" sz="1400" dirty="0"/>
              <a:t>Temukan jarak inti dari suatu objek. </a:t>
            </a:r>
            <a:r>
              <a:rPr lang="en-ID" sz="1400" i="1" dirty="0"/>
              <a:t>p</a:t>
            </a:r>
            <a:r>
              <a:rPr lang="en-ID" sz="1400" dirty="0"/>
              <a:t> adalah nilai eps/ε terkecil sehingga menjadikannya sebagai </a:t>
            </a:r>
            <a:r>
              <a:rPr lang="en-ID" sz="1400" i="1" dirty="0"/>
              <a:t>core object</a:t>
            </a:r>
            <a:r>
              <a:rPr lang="en-ID" sz="1400" dirty="0"/>
              <a:t>. Jika </a:t>
            </a:r>
            <a:r>
              <a:rPr lang="en-ID" sz="1400" i="1" dirty="0"/>
              <a:t>p </a:t>
            </a:r>
            <a:r>
              <a:rPr lang="en-ID" sz="1400" dirty="0"/>
              <a:t>bukan </a:t>
            </a:r>
            <a:r>
              <a:rPr lang="en-ID" sz="1400" i="1" dirty="0"/>
              <a:t>core object</a:t>
            </a:r>
            <a:r>
              <a:rPr lang="en-ID" sz="1400" dirty="0"/>
              <a:t>, jarak inti </a:t>
            </a:r>
            <a:r>
              <a:rPr lang="en-ID" sz="1400" i="1" dirty="0"/>
              <a:t>p </a:t>
            </a:r>
            <a:r>
              <a:rPr lang="en-ID" sz="1400" dirty="0"/>
              <a:t>tidak terdefinisi.</a:t>
            </a:r>
          </a:p>
          <a:p>
            <a:pPr lvl="0">
              <a:buFont typeface="Wingdings" panose="05000000000000000000" pitchFamily="2" charset="2"/>
              <a:buChar char="v"/>
            </a:pPr>
            <a:endParaRPr lang="en-ID" sz="1400" dirty="0"/>
          </a:p>
          <a:p>
            <a:pPr lvl="0">
              <a:buFont typeface="Wingdings" panose="05000000000000000000" pitchFamily="2" charset="2"/>
              <a:buChar char="v"/>
            </a:pPr>
            <a:r>
              <a:rPr lang="en-ID" sz="1400" dirty="0"/>
              <a:t>Jarak jangkauan objek </a:t>
            </a:r>
            <a:r>
              <a:rPr lang="en-ID" sz="1400" i="1" dirty="0"/>
              <a:t>q </a:t>
            </a:r>
            <a:r>
              <a:rPr lang="en-ID" sz="1400" dirty="0"/>
              <a:t>dengan objek lain</a:t>
            </a:r>
            <a:r>
              <a:rPr lang="en-US" sz="1400" i="1" dirty="0"/>
              <a:t> p </a:t>
            </a:r>
            <a:r>
              <a:rPr lang="en-US" sz="1400" dirty="0"/>
              <a:t>adalah nilai yang lebih besar dari </a:t>
            </a:r>
            <a:r>
              <a:rPr lang="en-US" sz="1400" i="1" dirty="0"/>
              <a:t>core object</a:t>
            </a:r>
            <a:r>
              <a:rPr lang="en-US" sz="1400" dirty="0"/>
              <a:t> </a:t>
            </a:r>
            <a:r>
              <a:rPr lang="en-US" sz="1400" i="1" dirty="0"/>
              <a:t>p</a:t>
            </a:r>
            <a:r>
              <a:rPr lang="en-US" sz="1400" dirty="0"/>
              <a:t> dan jarak Euclidean antara </a:t>
            </a:r>
            <a:r>
              <a:rPr lang="en-US" sz="1400" i="1" dirty="0"/>
              <a:t>p </a:t>
            </a:r>
            <a:r>
              <a:rPr lang="en-US" sz="1400" dirty="0"/>
              <a:t>dan </a:t>
            </a:r>
            <a:r>
              <a:rPr lang="en-US" sz="1400" i="1" dirty="0"/>
              <a:t>q</a:t>
            </a:r>
            <a:r>
              <a:rPr lang="en-US" sz="1400" dirty="0"/>
              <a:t>. Jika </a:t>
            </a:r>
            <a:r>
              <a:rPr lang="en-US" sz="1400" i="1" dirty="0"/>
              <a:t>p</a:t>
            </a:r>
            <a:r>
              <a:rPr lang="en-US" sz="1400" dirty="0"/>
              <a:t> bukan </a:t>
            </a:r>
            <a:r>
              <a:rPr lang="en-US" sz="1400" i="1" dirty="0"/>
              <a:t>core object</a:t>
            </a:r>
            <a:r>
              <a:rPr lang="en-US" sz="1400" dirty="0"/>
              <a:t>, maka jarak jangkauan antara </a:t>
            </a:r>
            <a:r>
              <a:rPr lang="en-US" sz="1400" i="1" dirty="0"/>
              <a:t>p </a:t>
            </a:r>
            <a:r>
              <a:rPr lang="en-US" sz="1400" dirty="0"/>
              <a:t>dan </a:t>
            </a:r>
            <a:r>
              <a:rPr lang="en-US" sz="1400" i="1" dirty="0"/>
              <a:t>q</a:t>
            </a:r>
            <a:r>
              <a:rPr lang="en-US" sz="1400" dirty="0"/>
              <a:t> tidak terdefinisi.</a:t>
            </a:r>
            <a:endParaRPr lang="en-ID" sz="1400" dirty="0"/>
          </a:p>
        </p:txBody>
      </p:sp>
    </p:spTree>
    <p:extLst>
      <p:ext uri="{BB962C8B-B14F-4D97-AF65-F5344CB8AC3E}">
        <p14:creationId xmlns:p14="http://schemas.microsoft.com/office/powerpoint/2010/main" val="42069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pic>
        <p:nvPicPr>
          <p:cNvPr id="6" name="Picture 5">
            <a:extLst>
              <a:ext uri="{FF2B5EF4-FFF2-40B4-BE49-F238E27FC236}">
                <a16:creationId xmlns:a16="http://schemas.microsoft.com/office/drawing/2014/main" id="{200DA45B-0CB4-4715-9A84-3FBCBFD0BE41}"/>
              </a:ext>
            </a:extLst>
          </p:cNvPr>
          <p:cNvPicPr>
            <a:picLocks noChangeAspect="1"/>
          </p:cNvPicPr>
          <p:nvPr/>
        </p:nvPicPr>
        <p:blipFill>
          <a:blip r:embed="rId3"/>
          <a:stretch>
            <a:fillRect/>
          </a:stretch>
        </p:blipFill>
        <p:spPr>
          <a:xfrm>
            <a:off x="1446638" y="1044811"/>
            <a:ext cx="6250723" cy="3220331"/>
          </a:xfrm>
          <a:prstGeom prst="rect">
            <a:avLst/>
          </a:prstGeom>
        </p:spPr>
      </p:pic>
      <p:sp>
        <p:nvSpPr>
          <p:cNvPr id="7" name="Google Shape;3176;p34">
            <a:extLst>
              <a:ext uri="{FF2B5EF4-FFF2-40B4-BE49-F238E27FC236}">
                <a16:creationId xmlns:a16="http://schemas.microsoft.com/office/drawing/2014/main" id="{C9B1120B-2C09-448F-95F8-E827EAA29BD7}"/>
              </a:ext>
            </a:extLst>
          </p:cNvPr>
          <p:cNvSpPr txBox="1">
            <a:spLocks/>
          </p:cNvSpPr>
          <p:nvPr/>
        </p:nvSpPr>
        <p:spPr>
          <a:xfrm>
            <a:off x="5397530" y="4318728"/>
            <a:ext cx="275772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dirty="0"/>
              <a:t>(Putri </a:t>
            </a:r>
            <a:r>
              <a:rPr lang="en-US" i="1" dirty="0"/>
              <a:t>et al</a:t>
            </a:r>
            <a:r>
              <a:rPr lang="en-US" dirty="0"/>
              <a:t>., 2021)</a:t>
            </a:r>
            <a:endParaRPr lang="en-ID" sz="1400" dirty="0"/>
          </a:p>
        </p:txBody>
      </p:sp>
    </p:spTree>
    <p:extLst>
      <p:ext uri="{BB962C8B-B14F-4D97-AF65-F5344CB8AC3E}">
        <p14:creationId xmlns:p14="http://schemas.microsoft.com/office/powerpoint/2010/main" val="189885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Analisa metode validitas ini dilakukan dengan melihat besar nilai s. Hasil perhitungan nilai indeks validitas silhouette dapat bervariasi antara -1 hingga 1 (Budiman </a:t>
            </a:r>
            <a:r>
              <a:rPr lang="en-ID" i="1" dirty="0"/>
              <a:t>et al</a:t>
            </a:r>
            <a:r>
              <a:rPr lang="en-ID" dirty="0"/>
              <a:t>., 2016). </a:t>
            </a:r>
            <a:endParaRPr lang="en-ID" sz="1400" dirty="0"/>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464821" y="1533987"/>
            <a:ext cx="2385534"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UJI VALIDASI</a:t>
            </a:r>
          </a:p>
          <a:p>
            <a:pPr marL="0" indent="0" algn="ctr"/>
            <a:endParaRPr lang="en-US" sz="1800" b="1" i="1" dirty="0"/>
          </a:p>
          <a:p>
            <a:pPr marL="0" indent="0" algn="ctr"/>
            <a:r>
              <a:rPr lang="en-US" i="1" dirty="0"/>
              <a:t>Coefficient Silhouette</a:t>
            </a:r>
            <a:endParaRPr lang="en-ID" sz="1400" i="1" dirty="0"/>
          </a:p>
        </p:txBody>
      </p:sp>
      <p:pic>
        <p:nvPicPr>
          <p:cNvPr id="2" name="Picture 1">
            <a:extLst>
              <a:ext uri="{FF2B5EF4-FFF2-40B4-BE49-F238E27FC236}">
                <a16:creationId xmlns:a16="http://schemas.microsoft.com/office/drawing/2014/main" id="{38D8B410-9DFF-4D5C-986E-210C0D58B194}"/>
              </a:ext>
            </a:extLst>
          </p:cNvPr>
          <p:cNvPicPr>
            <a:picLocks noChangeAspect="1"/>
          </p:cNvPicPr>
          <p:nvPr/>
        </p:nvPicPr>
        <p:blipFill>
          <a:blip r:embed="rId3"/>
          <a:stretch>
            <a:fillRect/>
          </a:stretch>
        </p:blipFill>
        <p:spPr>
          <a:xfrm>
            <a:off x="568213" y="2645697"/>
            <a:ext cx="2995182" cy="461943"/>
          </a:xfrm>
          <a:prstGeom prst="rect">
            <a:avLst/>
          </a:prstGeom>
        </p:spPr>
      </p:pic>
      <p:sp>
        <p:nvSpPr>
          <p:cNvPr id="7" name="Google Shape;3176;p34">
            <a:extLst>
              <a:ext uri="{FF2B5EF4-FFF2-40B4-BE49-F238E27FC236}">
                <a16:creationId xmlns:a16="http://schemas.microsoft.com/office/drawing/2014/main" id="{F66EC103-5184-418B-9F58-9BBD78CDF689}"/>
              </a:ext>
            </a:extLst>
          </p:cNvPr>
          <p:cNvSpPr txBox="1">
            <a:spLocks/>
          </p:cNvSpPr>
          <p:nvPr/>
        </p:nvSpPr>
        <p:spPr>
          <a:xfrm>
            <a:off x="3715795" y="2590318"/>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Setiap objek </a:t>
            </a:r>
            <a:r>
              <a:rPr lang="en-ID" sz="1200" b="1" i="1" dirty="0"/>
              <a:t>o </a:t>
            </a:r>
            <a:r>
              <a:rPr lang="en-ID" sz="1200" b="1" dirty="0">
                <a:sym typeface="Symbol" panose="05050102010706020507" pitchFamily="18" charset="2"/>
              </a:rPr>
              <a:t></a:t>
            </a:r>
            <a:r>
              <a:rPr lang="en-ID" sz="1200" b="1" dirty="0"/>
              <a:t> </a:t>
            </a:r>
            <a:r>
              <a:rPr lang="en-ID" sz="1200" dirty="0"/>
              <a:t>dataset, perhitungan dilakukan </a:t>
            </a:r>
            <a:r>
              <a:rPr lang="en-ID" sz="1200" i="1" dirty="0"/>
              <a:t>a</a:t>
            </a:r>
            <a:r>
              <a:rPr lang="en-ID" sz="1200" dirty="0"/>
              <a:t>(</a:t>
            </a:r>
            <a:r>
              <a:rPr lang="en-ID" sz="1200" b="1" i="1" dirty="0"/>
              <a:t>o</a:t>
            </a:r>
            <a:r>
              <a:rPr lang="en-ID" sz="1200" dirty="0"/>
              <a:t>)</a:t>
            </a:r>
            <a:r>
              <a:rPr lang="en-ID" sz="1200" i="1" dirty="0"/>
              <a:t> </a:t>
            </a:r>
            <a:r>
              <a:rPr lang="en-ID" sz="1200" dirty="0"/>
              <a:t>untuk mencari jarak rata-rata antara </a:t>
            </a:r>
            <a:r>
              <a:rPr lang="en-ID" sz="1200" b="1" i="1" dirty="0"/>
              <a:t>o</a:t>
            </a:r>
            <a:r>
              <a:rPr lang="en-ID" sz="1200" dirty="0"/>
              <a:t> dan semua objek lain pada </a:t>
            </a:r>
            <a:r>
              <a:rPr lang="en-ID" sz="1200" dirty="0" err="1"/>
              <a:t>klaster</a:t>
            </a:r>
            <a:r>
              <a:rPr lang="en-ID" sz="1200" dirty="0"/>
              <a:t> yang sama.</a:t>
            </a:r>
          </a:p>
        </p:txBody>
      </p:sp>
      <p:pic>
        <p:nvPicPr>
          <p:cNvPr id="3" name="Picture 2">
            <a:extLst>
              <a:ext uri="{FF2B5EF4-FFF2-40B4-BE49-F238E27FC236}">
                <a16:creationId xmlns:a16="http://schemas.microsoft.com/office/drawing/2014/main" id="{B5BBBCEE-3F10-4F5F-9712-4ACEA1CA816F}"/>
              </a:ext>
            </a:extLst>
          </p:cNvPr>
          <p:cNvPicPr>
            <a:picLocks noChangeAspect="1"/>
          </p:cNvPicPr>
          <p:nvPr/>
        </p:nvPicPr>
        <p:blipFill>
          <a:blip r:embed="rId4"/>
          <a:stretch>
            <a:fillRect/>
          </a:stretch>
        </p:blipFill>
        <p:spPr>
          <a:xfrm>
            <a:off x="594993" y="3356209"/>
            <a:ext cx="2941621" cy="404950"/>
          </a:xfrm>
          <a:prstGeom prst="rect">
            <a:avLst/>
          </a:prstGeom>
        </p:spPr>
      </p:pic>
      <p:sp>
        <p:nvSpPr>
          <p:cNvPr id="10" name="Google Shape;3176;p34">
            <a:extLst>
              <a:ext uri="{FF2B5EF4-FFF2-40B4-BE49-F238E27FC236}">
                <a16:creationId xmlns:a16="http://schemas.microsoft.com/office/drawing/2014/main" id="{3E86D2C1-FA25-4F44-B178-BA3547A4D83D}"/>
              </a:ext>
            </a:extLst>
          </p:cNvPr>
          <p:cNvSpPr txBox="1">
            <a:spLocks/>
          </p:cNvSpPr>
          <p:nvPr/>
        </p:nvSpPr>
        <p:spPr>
          <a:xfrm>
            <a:off x="3778985" y="3272334"/>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i="1" dirty="0"/>
              <a:t>b</a:t>
            </a:r>
            <a:r>
              <a:rPr lang="en-ID" sz="1200" dirty="0"/>
              <a:t>(</a:t>
            </a:r>
            <a:r>
              <a:rPr lang="en-ID" sz="1200" b="1" i="1" dirty="0"/>
              <a:t>o</a:t>
            </a:r>
            <a:r>
              <a:rPr lang="en-ID" sz="1200" dirty="0"/>
              <a:t>) adalah jarak rata-rata terkecil dari </a:t>
            </a:r>
            <a:r>
              <a:rPr lang="en-ID" sz="1200" b="1" i="1" dirty="0"/>
              <a:t>o</a:t>
            </a:r>
            <a:r>
              <a:rPr lang="en-ID" sz="1200" dirty="0"/>
              <a:t> terhadap semua objek lain pada </a:t>
            </a:r>
            <a:r>
              <a:rPr lang="en-ID" sz="1200" dirty="0" err="1"/>
              <a:t>klaster</a:t>
            </a:r>
            <a:r>
              <a:rPr lang="en-ID" sz="1200" dirty="0"/>
              <a:t> yang lain.</a:t>
            </a:r>
          </a:p>
        </p:txBody>
      </p:sp>
      <p:pic>
        <p:nvPicPr>
          <p:cNvPr id="4" name="Picture 3">
            <a:extLst>
              <a:ext uri="{FF2B5EF4-FFF2-40B4-BE49-F238E27FC236}">
                <a16:creationId xmlns:a16="http://schemas.microsoft.com/office/drawing/2014/main" id="{8157F387-A174-4CA7-8AF1-CC8E25BAD062}"/>
              </a:ext>
            </a:extLst>
          </p:cNvPr>
          <p:cNvPicPr>
            <a:picLocks noChangeAspect="1"/>
          </p:cNvPicPr>
          <p:nvPr/>
        </p:nvPicPr>
        <p:blipFill>
          <a:blip r:embed="rId5"/>
          <a:stretch>
            <a:fillRect/>
          </a:stretch>
        </p:blipFill>
        <p:spPr>
          <a:xfrm>
            <a:off x="1097509" y="4201102"/>
            <a:ext cx="1752845" cy="485843"/>
          </a:xfrm>
          <a:prstGeom prst="rect">
            <a:avLst/>
          </a:prstGeom>
        </p:spPr>
      </p:pic>
      <p:sp>
        <p:nvSpPr>
          <p:cNvPr id="13" name="Google Shape;3176;p34">
            <a:extLst>
              <a:ext uri="{FF2B5EF4-FFF2-40B4-BE49-F238E27FC236}">
                <a16:creationId xmlns:a16="http://schemas.microsoft.com/office/drawing/2014/main" id="{9FA671B4-91A1-40AF-B730-6A8A4C7EFCEA}"/>
              </a:ext>
            </a:extLst>
          </p:cNvPr>
          <p:cNvSpPr txBox="1">
            <a:spLocks/>
          </p:cNvSpPr>
          <p:nvPr/>
        </p:nvSpPr>
        <p:spPr>
          <a:xfrm>
            <a:off x="3778984" y="4151659"/>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i="1" dirty="0"/>
              <a:t>s</a:t>
            </a:r>
            <a:r>
              <a:rPr lang="en-ID" sz="1400" dirty="0"/>
              <a:t>(</a:t>
            </a:r>
            <a:r>
              <a:rPr lang="en-ID" sz="1400" b="1" i="1" dirty="0"/>
              <a:t>o</a:t>
            </a:r>
            <a:r>
              <a:rPr lang="en-ID" sz="1400" dirty="0"/>
              <a:t>) merupakan koefisien silhouette. </a:t>
            </a:r>
            <a:endParaRPr lang="en-ID" sz="1100" dirty="0"/>
          </a:p>
        </p:txBody>
      </p:sp>
    </p:spTree>
    <p:extLst>
      <p:ext uri="{BB962C8B-B14F-4D97-AF65-F5344CB8AC3E}">
        <p14:creationId xmlns:p14="http://schemas.microsoft.com/office/powerpoint/2010/main" val="198775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371169" y="2571750"/>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err="1"/>
              <a:t>Geovisualisasi</a:t>
            </a:r>
            <a:r>
              <a:rPr lang="en-ID" dirty="0"/>
              <a:t> adalah proses analisis data </a:t>
            </a:r>
            <a:r>
              <a:rPr lang="en-ID" dirty="0" err="1"/>
              <a:t>geospasial</a:t>
            </a:r>
            <a:r>
              <a:rPr lang="en-ID" dirty="0"/>
              <a:t> di mana visualisasi dilakukan melalui suatu alat dengan konvergensi informasi, kartografi, dan metode geografi (</a:t>
            </a:r>
            <a:r>
              <a:rPr lang="en-ID" dirty="0" err="1"/>
              <a:t>Yasobant</a:t>
            </a:r>
            <a:r>
              <a:rPr lang="en-ID" dirty="0"/>
              <a:t> </a:t>
            </a:r>
            <a:r>
              <a:rPr lang="en-ID" i="1" dirty="0"/>
              <a:t>et al., </a:t>
            </a:r>
            <a:r>
              <a:rPr lang="en-ID" dirty="0"/>
              <a:t>2015). </a:t>
            </a:r>
            <a:endParaRPr lang="en-ID" sz="1400" dirty="0"/>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40738" y="2571750"/>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GEOVISUALISASI</a:t>
            </a:r>
            <a:endParaRPr lang="en-ID" b="1" dirty="0"/>
          </a:p>
        </p:txBody>
      </p:sp>
    </p:spTree>
    <p:extLst>
      <p:ext uri="{BB962C8B-B14F-4D97-AF65-F5344CB8AC3E}">
        <p14:creationId xmlns:p14="http://schemas.microsoft.com/office/powerpoint/2010/main" val="28643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4184700" y="2153438"/>
            <a:ext cx="4239300"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PENDAHULUAN</a:t>
            </a:r>
            <a:endParaRPr dirty="0"/>
          </a:p>
        </p:txBody>
      </p:sp>
      <p:sp>
        <p:nvSpPr>
          <p:cNvPr id="3183" name="Google Shape;3183;p35"/>
          <p:cNvSpPr txBox="1">
            <a:spLocks noGrp="1"/>
          </p:cNvSpPr>
          <p:nvPr>
            <p:ph type="subTitle" idx="1"/>
          </p:nvPr>
        </p:nvSpPr>
        <p:spPr>
          <a:xfrm>
            <a:off x="4943475" y="3289850"/>
            <a:ext cx="348062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Latar Belakang – Batasan Penelitian</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01.</a:t>
            </a:r>
            <a:endParaRPr/>
          </a:p>
        </p:txBody>
      </p:sp>
      <p:pic>
        <p:nvPicPr>
          <p:cNvPr id="5" name="Picture 4">
            <a:extLst>
              <a:ext uri="{FF2B5EF4-FFF2-40B4-BE49-F238E27FC236}">
                <a16:creationId xmlns:a16="http://schemas.microsoft.com/office/drawing/2014/main" id="{D4F0146B-91E3-4D51-9FBC-D59E7E795898}"/>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391458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720000" y="2965116"/>
            <a:ext cx="3409950" cy="572700"/>
          </a:xfrm>
          <a:prstGeom prst="rect">
            <a:avLst/>
          </a:prstGeom>
        </p:spPr>
        <p:txBody>
          <a:bodyPr spcFirstLastPara="1" wrap="square" lIns="0" tIns="0" rIns="0" bIns="0" anchor="ctr" anchorCtr="0">
            <a:noAutofit/>
          </a:bodyPr>
          <a:lstStyle/>
          <a:p>
            <a:pPr marL="0" lvl="0" indent="0"/>
            <a:r>
              <a:rPr lang="en-ID" dirty="0"/>
              <a:t>Merupakan alat bantu dalam pembuatan sistem aplikasi dengan cara membuat desain terlebih dahulu terhadap sistem yang akan dibangun (</a:t>
            </a:r>
            <a:r>
              <a:rPr lang="en-ID" dirty="0" err="1"/>
              <a:t>Azwanti</a:t>
            </a:r>
            <a:r>
              <a:rPr lang="en-ID" dirty="0"/>
              <a:t>, 2017)</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825195" y="1538747"/>
            <a:ext cx="311490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800" b="1" dirty="0"/>
              <a:t>UML</a:t>
            </a:r>
          </a:p>
          <a:p>
            <a:pPr marL="0" indent="0" algn="ctr"/>
            <a:endParaRPr lang="en-ID" b="1" dirty="0"/>
          </a:p>
          <a:p>
            <a:pPr marL="0" indent="0" algn="ctr"/>
            <a:r>
              <a:rPr lang="en-ID" i="1" dirty="0"/>
              <a:t>Unified Modelling Language</a:t>
            </a:r>
            <a:endParaRPr lang="en-ID" b="1" dirty="0"/>
          </a:p>
        </p:txBody>
      </p:sp>
      <p:sp>
        <p:nvSpPr>
          <p:cNvPr id="12" name="Google Shape;3808;p46">
            <a:extLst>
              <a:ext uri="{FF2B5EF4-FFF2-40B4-BE49-F238E27FC236}">
                <a16:creationId xmlns:a16="http://schemas.microsoft.com/office/drawing/2014/main" id="{3FC56C01-4982-4A6E-B389-4F2F823024F7}"/>
              </a:ext>
            </a:extLst>
          </p:cNvPr>
          <p:cNvSpPr/>
          <p:nvPr/>
        </p:nvSpPr>
        <p:spPr>
          <a:xfrm>
            <a:off x="5263383" y="1183248"/>
            <a:ext cx="3382520" cy="138850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Use Case Diagram</a:t>
            </a:r>
            <a:endParaRPr sz="1200" b="1" i="1" dirty="0">
              <a:latin typeface="Fira Sans Light" panose="020B0604020202020204" charset="0"/>
            </a:endParaRPr>
          </a:p>
        </p:txBody>
      </p:sp>
      <p:sp>
        <p:nvSpPr>
          <p:cNvPr id="14" name="Google Shape;3808;p46">
            <a:extLst>
              <a:ext uri="{FF2B5EF4-FFF2-40B4-BE49-F238E27FC236}">
                <a16:creationId xmlns:a16="http://schemas.microsoft.com/office/drawing/2014/main" id="{2A14B4DA-C22A-4E23-BED6-CF4971A63615}"/>
              </a:ext>
            </a:extLst>
          </p:cNvPr>
          <p:cNvSpPr/>
          <p:nvPr/>
        </p:nvSpPr>
        <p:spPr>
          <a:xfrm>
            <a:off x="5263382" y="3023273"/>
            <a:ext cx="3382517" cy="138850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Activity Diagram</a:t>
            </a:r>
            <a:endParaRPr sz="1200" b="1" i="1" dirty="0">
              <a:latin typeface="Fira Sans Light" panose="020B0604020202020204" charset="0"/>
            </a:endParaRPr>
          </a:p>
        </p:txBody>
      </p:sp>
      <p:cxnSp>
        <p:nvCxnSpPr>
          <p:cNvPr id="3" name="Straight Connector 2">
            <a:extLst>
              <a:ext uri="{FF2B5EF4-FFF2-40B4-BE49-F238E27FC236}">
                <a16:creationId xmlns:a16="http://schemas.microsoft.com/office/drawing/2014/main" id="{F058C5FC-F2B2-445F-96A4-BF06E5331E04}"/>
              </a:ext>
            </a:extLst>
          </p:cNvPr>
          <p:cNvCxnSpPr>
            <a:cxnSpLocks/>
          </p:cNvCxnSpPr>
          <p:nvPr/>
        </p:nvCxnSpPr>
        <p:spPr>
          <a:xfrm>
            <a:off x="4395786" y="1338028"/>
            <a:ext cx="0" cy="30737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2" name="Google Shape;3809;p46">
            <a:extLst>
              <a:ext uri="{FF2B5EF4-FFF2-40B4-BE49-F238E27FC236}">
                <a16:creationId xmlns:a16="http://schemas.microsoft.com/office/drawing/2014/main" id="{98745CAF-CBC4-4B4B-936E-B77A04D1ECA9}"/>
              </a:ext>
            </a:extLst>
          </p:cNvPr>
          <p:cNvCxnSpPr>
            <a:cxnSpLocks/>
            <a:stCxn id="12" idx="1"/>
          </p:cNvCxnSpPr>
          <p:nvPr/>
        </p:nvCxnSpPr>
        <p:spPr>
          <a:xfrm rot="10800000" flipV="1">
            <a:off x="4395799" y="1877499"/>
            <a:ext cx="867585" cy="952654"/>
          </a:xfrm>
          <a:prstGeom prst="curvedConnector2">
            <a:avLst/>
          </a:prstGeom>
          <a:noFill/>
          <a:ln w="19050" cap="flat" cmpd="sng">
            <a:solidFill>
              <a:schemeClr val="dk2"/>
            </a:solidFill>
            <a:prstDash val="solid"/>
            <a:round/>
            <a:headEnd type="oval" w="med" len="med"/>
            <a:tailEnd type="none" w="med" len="med"/>
          </a:ln>
        </p:spPr>
      </p:cxnSp>
      <p:cxnSp>
        <p:nvCxnSpPr>
          <p:cNvPr id="29" name="Google Shape;3809;p46">
            <a:extLst>
              <a:ext uri="{FF2B5EF4-FFF2-40B4-BE49-F238E27FC236}">
                <a16:creationId xmlns:a16="http://schemas.microsoft.com/office/drawing/2014/main" id="{9416242C-1104-46FF-9A8A-F913E61BC9D1}"/>
              </a:ext>
            </a:extLst>
          </p:cNvPr>
          <p:cNvCxnSpPr>
            <a:cxnSpLocks/>
            <a:stCxn id="14" idx="1"/>
          </p:cNvCxnSpPr>
          <p:nvPr/>
        </p:nvCxnSpPr>
        <p:spPr>
          <a:xfrm rot="10800000">
            <a:off x="4395812" y="2830162"/>
            <a:ext cx="867571" cy="887362"/>
          </a:xfrm>
          <a:prstGeom prst="curvedConnector2">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07793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3401721" y="2718582"/>
            <a:ext cx="2580412" cy="572700"/>
          </a:xfrm>
          <a:prstGeom prst="rect">
            <a:avLst/>
          </a:prstGeom>
        </p:spPr>
        <p:txBody>
          <a:bodyPr spcFirstLastPara="1" wrap="square" lIns="0" tIns="0" rIns="0" bIns="0" anchor="ctr" anchorCtr="0">
            <a:noAutofit/>
          </a:bodyPr>
          <a:lstStyle/>
          <a:p>
            <a:pPr marL="127000" indent="0"/>
            <a:r>
              <a:rPr lang="id-ID" sz="1200" dirty="0"/>
              <a:t>Penelitian tentang akuisisi dan klasterisasi data teks Twitter untuk memperoleh dasar pengetahuan terhadap profil pengguna Twitter. Penelitian dilakukan dengan ujicoba </a:t>
            </a:r>
            <a:r>
              <a:rPr lang="id-ID" sz="1200" i="1" dirty="0"/>
              <a:t>keyword</a:t>
            </a:r>
            <a:r>
              <a:rPr lang="id-ID" sz="1200" dirty="0"/>
              <a:t> “K-Pop” dan “K-Drama”. </a:t>
            </a:r>
            <a:r>
              <a:rPr lang="en-US" sz="1200" dirty="0"/>
              <a:t> </a:t>
            </a:r>
            <a:r>
              <a:rPr lang="id-ID" sz="1200" dirty="0"/>
              <a:t>Hasil</a:t>
            </a:r>
            <a:r>
              <a:rPr lang="en-US" sz="1200" dirty="0"/>
              <a:t> </a:t>
            </a:r>
            <a:r>
              <a:rPr lang="id-ID" sz="1200" dirty="0"/>
              <a:t>penelitian ini kita dapatkan bahwa penentuan nilai </a:t>
            </a:r>
            <a:r>
              <a:rPr lang="id-ID" sz="1200" i="1" dirty="0"/>
              <a:t>k </a:t>
            </a:r>
            <a:r>
              <a:rPr lang="id-ID" sz="1200" dirty="0"/>
              <a:t>untuk memperkirakan topik suatu klaster didasarkan pada asumsi kebiasaan pengguna dalam menggunakan media sosial Twitter</a:t>
            </a:r>
            <a:r>
              <a:rPr lang="en-US" sz="1200" dirty="0"/>
              <a:t>.</a:t>
            </a:r>
            <a:endParaRPr lang="en-ID"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4077996" y="1138327"/>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err="1"/>
              <a:t>Dwiarni</a:t>
            </a:r>
            <a:r>
              <a:rPr lang="en-ID" b="1" dirty="0"/>
              <a:t>, 2019</a:t>
            </a:r>
          </a:p>
        </p:txBody>
      </p:sp>
      <p:grpSp>
        <p:nvGrpSpPr>
          <p:cNvPr id="3" name="Group 2">
            <a:extLst>
              <a:ext uri="{FF2B5EF4-FFF2-40B4-BE49-F238E27FC236}">
                <a16:creationId xmlns:a16="http://schemas.microsoft.com/office/drawing/2014/main" id="{9FEBCCBE-96B5-4837-B797-B8C14560E91F}"/>
              </a:ext>
            </a:extLst>
          </p:cNvPr>
          <p:cNvGrpSpPr/>
          <p:nvPr/>
        </p:nvGrpSpPr>
        <p:grpSpPr>
          <a:xfrm>
            <a:off x="6166137" y="1141985"/>
            <a:ext cx="2828925" cy="2149297"/>
            <a:chOff x="3235902" y="1233950"/>
            <a:chExt cx="2828925" cy="2149297"/>
          </a:xfrm>
        </p:grpSpPr>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3235902" y="2810547"/>
              <a:ext cx="282892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200" dirty="0"/>
                <a:t>Penelitian tentang identifikasi informasi tentang </a:t>
              </a:r>
              <a:r>
                <a:rPr lang="en-US" sz="1200" dirty="0" err="1"/>
                <a:t>resiko</a:t>
              </a:r>
              <a:r>
                <a:rPr lang="en-US" sz="1200" dirty="0"/>
                <a:t> dan </a:t>
              </a:r>
              <a:r>
                <a:rPr lang="en-US" sz="1200" dirty="0" err="1"/>
                <a:t>respon</a:t>
              </a:r>
              <a:r>
                <a:rPr lang="en-US" sz="1200" dirty="0"/>
                <a:t> komunikasi masyarakat Indonesia terhadap pemberlakuan </a:t>
              </a:r>
              <a:r>
                <a:rPr lang="en-US" sz="1200" i="1" dirty="0"/>
                <a:t>New Normal</a:t>
              </a:r>
              <a:r>
                <a:rPr lang="en-US" sz="1200" dirty="0"/>
                <a:t> ketika pandemi Covid-19 yang ada pada situs </a:t>
              </a:r>
              <a:r>
                <a:rPr lang="en-US" sz="1200" i="1" dirty="0"/>
                <a:t>microblogging </a:t>
              </a:r>
              <a:r>
                <a:rPr lang="en-US" sz="1200" dirty="0"/>
                <a:t>(Twitter) di wilayah Indonesia. Dari hasil ini peneliti dapat menggolongkan suatu kejadian yang ada di situs </a:t>
              </a:r>
              <a:r>
                <a:rPr lang="en-US" sz="1200" i="1" dirty="0"/>
                <a:t>microblogging</a:t>
              </a:r>
              <a:r>
                <a:rPr lang="en-US" sz="1200" dirty="0"/>
                <a:t> (Twitter) ke dalam pemetaan analisis berdasarkan emosi pengguna.</a:t>
              </a:r>
              <a:endParaRPr lang="en-ID" sz="1200" dirty="0"/>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3471862" y="123395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err="1"/>
                <a:t>Rahmanti</a:t>
              </a:r>
              <a:r>
                <a:rPr lang="en-ID" sz="1400" b="1" dirty="0"/>
                <a:t> </a:t>
              </a:r>
              <a:r>
                <a:rPr lang="en-ID" sz="1400" b="1" i="1" dirty="0"/>
                <a:t>et al.,</a:t>
              </a:r>
              <a:r>
                <a:rPr lang="en-ID" sz="1400" b="1" dirty="0"/>
                <a:t> 2021</a:t>
              </a:r>
              <a:endParaRPr lang="en-ID" sz="1400" b="1" i="1" dirty="0"/>
            </a:p>
          </p:txBody>
        </p:sp>
      </p:grpSp>
      <p:grpSp>
        <p:nvGrpSpPr>
          <p:cNvPr id="2" name="Group 1">
            <a:extLst>
              <a:ext uri="{FF2B5EF4-FFF2-40B4-BE49-F238E27FC236}">
                <a16:creationId xmlns:a16="http://schemas.microsoft.com/office/drawing/2014/main" id="{233AA3F4-A145-4E5C-8D3F-5F920814CFF6}"/>
              </a:ext>
            </a:extLst>
          </p:cNvPr>
          <p:cNvGrpSpPr/>
          <p:nvPr/>
        </p:nvGrpSpPr>
        <p:grpSpPr>
          <a:xfrm>
            <a:off x="310210" y="1138327"/>
            <a:ext cx="2907507" cy="2389251"/>
            <a:chOff x="6122192" y="1233950"/>
            <a:chExt cx="2907507" cy="2389251"/>
          </a:xfrm>
        </p:grpSpPr>
        <p:sp>
          <p:nvSpPr>
            <p:cNvPr id="12" name="Google Shape;3176;p34">
              <a:extLst>
                <a:ext uri="{FF2B5EF4-FFF2-40B4-BE49-F238E27FC236}">
                  <a16:creationId xmlns:a16="http://schemas.microsoft.com/office/drawing/2014/main" id="{67C3A8D4-BDD5-4A33-9738-279F4D2F6C05}"/>
                </a:ext>
              </a:extLst>
            </p:cNvPr>
            <p:cNvSpPr txBox="1">
              <a:spLocks/>
            </p:cNvSpPr>
            <p:nvPr/>
          </p:nvSpPr>
          <p:spPr>
            <a:xfrm>
              <a:off x="6122192" y="3050501"/>
              <a:ext cx="29075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200" dirty="0"/>
                <a:t>Penelitian ini bertujuan untuk menilai kualitas informasi yang telah diambil dari masyarakat dengan mempertimbangkan reaksi pengguna Twitter terhadap gempa bumi yang terjadi di Virginia, Amerika Serikat pada tanggal 23 Agustus 2011. Dengan kemampuannya untuk memperkirakan wilayah yang terkena dampak gempa bumi dengan akurat, hal tersebut mendukung pernyataan bahwa dengan mengambil informasi </a:t>
              </a:r>
              <a:r>
                <a:rPr lang="en-US" sz="1200" dirty="0" err="1"/>
                <a:t>geospasial</a:t>
              </a:r>
              <a:r>
                <a:rPr lang="en-US" sz="1200" dirty="0"/>
                <a:t> di Twitter, peneliti memperoleh informasi yang penting mengenai dampak dari suatu kejadian dengan cepat.</a:t>
              </a:r>
              <a:endParaRPr lang="en-ID" sz="1200" dirty="0"/>
            </a:p>
          </p:txBody>
        </p:sp>
        <p:sp>
          <p:nvSpPr>
            <p:cNvPr id="13" name="Google Shape;3176;p34">
              <a:extLst>
                <a:ext uri="{FF2B5EF4-FFF2-40B4-BE49-F238E27FC236}">
                  <a16:creationId xmlns:a16="http://schemas.microsoft.com/office/drawing/2014/main" id="{4B3BE0EF-AC15-4030-9E98-99349D0E6018}"/>
                </a:ext>
              </a:extLst>
            </p:cNvPr>
            <p:cNvSpPr txBox="1">
              <a:spLocks/>
            </p:cNvSpPr>
            <p:nvPr/>
          </p:nvSpPr>
          <p:spPr>
            <a:xfrm>
              <a:off x="6350794" y="1233950"/>
              <a:ext cx="21002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a:t>Crooks </a:t>
              </a:r>
              <a:r>
                <a:rPr lang="en-ID" sz="1400" b="1" i="1" dirty="0"/>
                <a:t>et al., </a:t>
              </a:r>
              <a:r>
                <a:rPr lang="en-ID" sz="1400" b="1" dirty="0"/>
                <a:t>2013</a:t>
              </a:r>
            </a:p>
          </p:txBody>
        </p:sp>
      </p:grpSp>
    </p:spTree>
    <p:extLst>
      <p:ext uri="{BB962C8B-B14F-4D97-AF65-F5344CB8AC3E}">
        <p14:creationId xmlns:p14="http://schemas.microsoft.com/office/powerpoint/2010/main" val="119692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METODE PENELITIAN</a:t>
            </a:r>
            <a:endParaRPr dirty="0"/>
          </a:p>
        </p:txBody>
      </p:sp>
      <p:sp>
        <p:nvSpPr>
          <p:cNvPr id="3183" name="Google Shape;3183;p35"/>
          <p:cNvSpPr txBox="1">
            <a:spLocks noGrp="1"/>
          </p:cNvSpPr>
          <p:nvPr>
            <p:ph type="subTitle" idx="1"/>
          </p:nvPr>
        </p:nvSpPr>
        <p:spPr>
          <a:xfrm>
            <a:off x="6185955" y="3393759"/>
            <a:ext cx="223804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Waktu Penelitian </a:t>
            </a:r>
          </a:p>
          <a:p>
            <a:pPr marL="0" lvl="0" indent="0" algn="r" rtl="0">
              <a:spcBef>
                <a:spcPts val="0"/>
              </a:spcBef>
              <a:spcAft>
                <a:spcPts val="0"/>
              </a:spcAft>
              <a:buNone/>
            </a:pPr>
            <a:r>
              <a:rPr lang="en-ID" dirty="0"/>
              <a:t>– </a:t>
            </a:r>
          </a:p>
          <a:p>
            <a:pPr marL="0" lvl="0" indent="0" algn="r" rtl="0">
              <a:spcBef>
                <a:spcPts val="0"/>
              </a:spcBef>
              <a:spcAft>
                <a:spcPts val="0"/>
              </a:spcAft>
              <a:buNone/>
            </a:pPr>
            <a:r>
              <a:rPr lang="en-ID" dirty="0"/>
              <a:t>Implementasi Sistem</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pic>
        <p:nvPicPr>
          <p:cNvPr id="5" name="Picture 4">
            <a:extLst>
              <a:ext uri="{FF2B5EF4-FFF2-40B4-BE49-F238E27FC236}">
                <a16:creationId xmlns:a16="http://schemas.microsoft.com/office/drawing/2014/main" id="{32AD6352-DC1E-410F-B42C-8BE7067FB2FF}"/>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36568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600160" y="2519679"/>
            <a:ext cx="2277663" cy="572700"/>
          </a:xfrm>
          <a:prstGeom prst="rect">
            <a:avLst/>
          </a:prstGeom>
        </p:spPr>
        <p:txBody>
          <a:bodyPr spcFirstLastPara="1" wrap="square" lIns="0" tIns="0" rIns="0" bIns="0" anchor="ctr" anchorCtr="0">
            <a:noAutofit/>
          </a:bodyPr>
          <a:lstStyle/>
          <a:p>
            <a:pPr marL="0" lvl="0" indent="0" algn="ctr"/>
            <a:r>
              <a:rPr lang="en-US" dirty="0"/>
              <a:t>Penelitian ini dilaksanakan mulai dari 1 </a:t>
            </a:r>
            <a:r>
              <a:rPr lang="id-ID" dirty="0"/>
              <a:t>Agustus </a:t>
            </a:r>
            <a:r>
              <a:rPr lang="en-US" dirty="0"/>
              <a:t>2022 – </a:t>
            </a:r>
            <a:r>
              <a:rPr lang="id-ID" dirty="0"/>
              <a:t>1 Agustus 2023</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16372" y="1485910"/>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Waktu Penelitian</a:t>
            </a:r>
          </a:p>
        </p:txBody>
      </p:sp>
      <p:grpSp>
        <p:nvGrpSpPr>
          <p:cNvPr id="15" name="Canvas 3">
            <a:extLst>
              <a:ext uri="{FF2B5EF4-FFF2-40B4-BE49-F238E27FC236}">
                <a16:creationId xmlns:a16="http://schemas.microsoft.com/office/drawing/2014/main" id="{EC5F07F3-2A2C-472D-AA85-4DC1EDCFCC1D}"/>
              </a:ext>
            </a:extLst>
          </p:cNvPr>
          <p:cNvGrpSpPr/>
          <p:nvPr/>
        </p:nvGrpSpPr>
        <p:grpSpPr>
          <a:xfrm>
            <a:off x="3795337" y="1772260"/>
            <a:ext cx="4919980" cy="2870200"/>
            <a:chOff x="0" y="0"/>
            <a:chExt cx="4919980" cy="2870200"/>
          </a:xfrm>
        </p:grpSpPr>
        <p:sp>
          <p:nvSpPr>
            <p:cNvPr id="16" name="Rectangle 15">
              <a:extLst>
                <a:ext uri="{FF2B5EF4-FFF2-40B4-BE49-F238E27FC236}">
                  <a16:creationId xmlns:a16="http://schemas.microsoft.com/office/drawing/2014/main" id="{C6BD621E-A7D4-475A-88A5-460AE682E5BE}"/>
                </a:ext>
              </a:extLst>
            </p:cNvPr>
            <p:cNvSpPr/>
            <p:nvPr/>
          </p:nvSpPr>
          <p:spPr>
            <a:xfrm>
              <a:off x="0" y="0"/>
              <a:ext cx="4919980" cy="2870200"/>
            </a:xfrm>
            <a:prstGeom prst="rect">
              <a:avLst/>
            </a:prstGeom>
            <a:solidFill>
              <a:prstClr val="white"/>
            </a:solidFill>
            <a:ln>
              <a:solidFill>
                <a:schemeClr val="bg1"/>
              </a:solidFill>
            </a:ln>
          </p:spPr>
        </p:sp>
        <p:sp>
          <p:nvSpPr>
            <p:cNvPr id="17" name="Flowchart: Terminator 16">
              <a:extLst>
                <a:ext uri="{FF2B5EF4-FFF2-40B4-BE49-F238E27FC236}">
                  <a16:creationId xmlns:a16="http://schemas.microsoft.com/office/drawing/2014/main" id="{2970C113-308F-4CBA-9D69-2CF405B21921}"/>
                </a:ext>
              </a:extLst>
            </p:cNvPr>
            <p:cNvSpPr/>
            <p:nvPr/>
          </p:nvSpPr>
          <p:spPr>
            <a:xfrm>
              <a:off x="35999" y="449580"/>
              <a:ext cx="853440" cy="339115"/>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Mulai</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EFD39B8B-934E-4996-AA0B-B4DF5CD6EB57}"/>
                </a:ext>
              </a:extLst>
            </p:cNvPr>
            <p:cNvSpPr/>
            <p:nvPr/>
          </p:nvSpPr>
          <p:spPr>
            <a:xfrm>
              <a:off x="1270439" y="182880"/>
              <a:ext cx="960120" cy="864108"/>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Akuisisi </a:t>
              </a:r>
              <a:r>
                <a:rPr lang="en-US" sz="1200" i="1">
                  <a:effectLst/>
                  <a:latin typeface="Times New Roman" panose="02020603050405020304" pitchFamily="18" charset="0"/>
                  <a:ea typeface="Arial" panose="020B0604020202020204" pitchFamily="34" charset="0"/>
                  <a:cs typeface="Arial" panose="020B0604020202020204" pitchFamily="34" charset="0"/>
                </a:rPr>
                <a:t>Tweet</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DA185F02-8E80-49FF-80CF-FAD8AFDFD7CB}"/>
                </a:ext>
              </a:extLst>
            </p:cNvPr>
            <p:cNvSpPr/>
            <p:nvPr/>
          </p:nvSpPr>
          <p:spPr>
            <a:xfrm>
              <a:off x="2616299" y="182882"/>
              <a:ext cx="970620" cy="873331"/>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Praproses Data</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0" name="Flowchart: Data 19">
              <a:extLst>
                <a:ext uri="{FF2B5EF4-FFF2-40B4-BE49-F238E27FC236}">
                  <a16:creationId xmlns:a16="http://schemas.microsoft.com/office/drawing/2014/main" id="{1F2805BA-C504-4D3D-8B55-C3D3229F807F}"/>
                </a:ext>
              </a:extLst>
            </p:cNvPr>
            <p:cNvSpPr/>
            <p:nvPr/>
          </p:nvSpPr>
          <p:spPr>
            <a:xfrm>
              <a:off x="3853180" y="68580"/>
              <a:ext cx="1066800" cy="1097280"/>
            </a:xfrm>
            <a:prstGeom prst="flowChartInputOutpu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Hasil Praproses</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55240F12-5610-4ECE-88FC-76CB25743EC1}"/>
                </a:ext>
              </a:extLst>
            </p:cNvPr>
            <p:cNvSpPr/>
            <p:nvPr/>
          </p:nvSpPr>
          <p:spPr>
            <a:xfrm>
              <a:off x="3853179" y="1796848"/>
              <a:ext cx="1045454" cy="894578"/>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000">
                  <a:effectLst/>
                  <a:latin typeface="Times New Roman" panose="02020603050405020304" pitchFamily="18" charset="0"/>
                  <a:ea typeface="Arial" panose="020B0604020202020204" pitchFamily="34" charset="0"/>
                  <a:cs typeface="Arial" panose="020B0604020202020204" pitchFamily="34" charset="0"/>
                </a:rPr>
                <a:t>Klasterisasi DBSCAN dan OPTICS</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2A0585A1-DB0C-4BD2-8FCF-CFEDFFDDC72C}"/>
                </a:ext>
              </a:extLst>
            </p:cNvPr>
            <p:cNvSpPr/>
            <p:nvPr/>
          </p:nvSpPr>
          <p:spPr>
            <a:xfrm>
              <a:off x="2616639" y="1810680"/>
              <a:ext cx="970280" cy="873125"/>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200" dirty="0">
                  <a:latin typeface="Times New Roman" panose="02020603050405020304" pitchFamily="18" charset="0"/>
                  <a:ea typeface="Arial" panose="020B0604020202020204" pitchFamily="34" charset="0"/>
                  <a:cs typeface="Arial" panose="020B0604020202020204" pitchFamily="34" charset="0"/>
                </a:rPr>
                <a:t>Evaluasi Hasil Analisis</a:t>
              </a:r>
              <a:endParaRPr lang="en-ID" sz="1200" dirty="0">
                <a:latin typeface="Times New Roman" panose="02020603050405020304" pitchFamily="18" charset="0"/>
                <a:ea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0B87BB8C-2A15-41B1-AD4F-6A81D723C10D}"/>
                </a:ext>
              </a:extLst>
            </p:cNvPr>
            <p:cNvSpPr/>
            <p:nvPr/>
          </p:nvSpPr>
          <p:spPr>
            <a:xfrm>
              <a:off x="1282799" y="1818300"/>
              <a:ext cx="970280" cy="873125"/>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200" dirty="0" err="1">
                  <a:latin typeface="Times New Roman" panose="02020603050405020304" pitchFamily="18" charset="0"/>
                  <a:ea typeface="Arial" panose="020B0604020202020204" pitchFamily="34" charset="0"/>
                  <a:cs typeface="Arial" panose="020B0604020202020204" pitchFamily="34" charset="0"/>
                </a:rPr>
                <a:t>Geovisualisasi</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p:txBody>
        </p:sp>
        <p:sp>
          <p:nvSpPr>
            <p:cNvPr id="24" name="Flowchart: Terminator 23">
              <a:extLst>
                <a:ext uri="{FF2B5EF4-FFF2-40B4-BE49-F238E27FC236}">
                  <a16:creationId xmlns:a16="http://schemas.microsoft.com/office/drawing/2014/main" id="{5C35B59C-D97C-4495-91D4-252EBD364870}"/>
                </a:ext>
              </a:extLst>
            </p:cNvPr>
            <p:cNvSpPr/>
            <p:nvPr/>
          </p:nvSpPr>
          <p:spPr>
            <a:xfrm>
              <a:off x="94079" y="2085000"/>
              <a:ext cx="853440" cy="339090"/>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Selesai</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1B847488-66FE-42E2-A98E-2F3C1676B65D}"/>
                </a:ext>
              </a:extLst>
            </p:cNvPr>
            <p:cNvCxnSpPr>
              <a:stCxn id="17" idx="3"/>
              <a:endCxn id="18" idx="1"/>
            </p:cNvCxnSpPr>
            <p:nvPr/>
          </p:nvCxnSpPr>
          <p:spPr>
            <a:xfrm flipV="1">
              <a:off x="889360" y="614880"/>
              <a:ext cx="380966" cy="4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673312-4CEB-4F17-8AD6-C02750799107}"/>
                </a:ext>
              </a:extLst>
            </p:cNvPr>
            <p:cNvCxnSpPr>
              <a:stCxn id="18" idx="3"/>
              <a:endCxn id="19" idx="1"/>
            </p:cNvCxnSpPr>
            <p:nvPr/>
          </p:nvCxnSpPr>
          <p:spPr>
            <a:xfrm>
              <a:off x="2230559" y="614934"/>
              <a:ext cx="385740" cy="4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B85EA2D-7051-45D0-ACE1-2DA7986FF580}"/>
                </a:ext>
              </a:extLst>
            </p:cNvPr>
            <p:cNvCxnSpPr>
              <a:stCxn id="19" idx="3"/>
              <a:endCxn id="20" idx="2"/>
            </p:cNvCxnSpPr>
            <p:nvPr/>
          </p:nvCxnSpPr>
          <p:spPr>
            <a:xfrm flipV="1">
              <a:off x="3586919" y="617220"/>
              <a:ext cx="372941" cy="2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74A6E9B-559C-4296-9E6F-4F3A7EAB3BC7}"/>
                </a:ext>
              </a:extLst>
            </p:cNvPr>
            <p:cNvCxnSpPr>
              <a:stCxn id="20" idx="4"/>
              <a:endCxn id="21" idx="0"/>
            </p:cNvCxnSpPr>
            <p:nvPr/>
          </p:nvCxnSpPr>
          <p:spPr>
            <a:xfrm flipH="1">
              <a:off x="4375906" y="1165860"/>
              <a:ext cx="10674" cy="63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796CDB5-527D-4E1D-80BC-6C3ACBE6BC35}"/>
                </a:ext>
              </a:extLst>
            </p:cNvPr>
            <p:cNvCxnSpPr>
              <a:stCxn id="21" idx="1"/>
              <a:endCxn id="22" idx="3"/>
            </p:cNvCxnSpPr>
            <p:nvPr/>
          </p:nvCxnSpPr>
          <p:spPr>
            <a:xfrm flipH="1">
              <a:off x="3586919" y="2244137"/>
              <a:ext cx="266260" cy="3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3C3B8D-89E6-4DD3-9215-CC549329B8D9}"/>
                </a:ext>
              </a:extLst>
            </p:cNvPr>
            <p:cNvCxnSpPr>
              <a:stCxn id="22" idx="1"/>
              <a:endCxn id="23" idx="3"/>
            </p:cNvCxnSpPr>
            <p:nvPr/>
          </p:nvCxnSpPr>
          <p:spPr>
            <a:xfrm flipH="1">
              <a:off x="2252878" y="2247047"/>
              <a:ext cx="363528" cy="7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2469E6-8B04-4E1D-909A-833E6B74B1A4}"/>
                </a:ext>
              </a:extLst>
            </p:cNvPr>
            <p:cNvCxnSpPr>
              <a:stCxn id="23" idx="1"/>
              <a:endCxn id="24" idx="3"/>
            </p:cNvCxnSpPr>
            <p:nvPr/>
          </p:nvCxnSpPr>
          <p:spPr>
            <a:xfrm flipH="1" flipV="1">
              <a:off x="947519" y="2254545"/>
              <a:ext cx="335280" cy="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3" name="Google Shape;3176;p34">
            <a:extLst>
              <a:ext uri="{FF2B5EF4-FFF2-40B4-BE49-F238E27FC236}">
                <a16:creationId xmlns:a16="http://schemas.microsoft.com/office/drawing/2014/main" id="{04E4FCB5-58C7-408F-8753-D318CC8F1037}"/>
              </a:ext>
            </a:extLst>
          </p:cNvPr>
          <p:cNvSpPr txBox="1">
            <a:spLocks/>
          </p:cNvSpPr>
          <p:nvPr/>
        </p:nvSpPr>
        <p:spPr>
          <a:xfrm>
            <a:off x="5305014" y="1069414"/>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Tahapan Penelitian</a:t>
            </a:r>
          </a:p>
        </p:txBody>
      </p:sp>
    </p:spTree>
    <p:extLst>
      <p:ext uri="{BB962C8B-B14F-4D97-AF65-F5344CB8AC3E}">
        <p14:creationId xmlns:p14="http://schemas.microsoft.com/office/powerpoint/2010/main" val="4049203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269728" y="83142"/>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16372" y="1485910"/>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Objek Penelitian</a:t>
            </a:r>
          </a:p>
        </p:txBody>
      </p:sp>
      <p:graphicFrame>
        <p:nvGraphicFramePr>
          <p:cNvPr id="4" name="Table 3">
            <a:extLst>
              <a:ext uri="{FF2B5EF4-FFF2-40B4-BE49-F238E27FC236}">
                <a16:creationId xmlns:a16="http://schemas.microsoft.com/office/drawing/2014/main" id="{A21AC94E-4C52-466A-B2D8-02BFD4E25B59}"/>
              </a:ext>
            </a:extLst>
          </p:cNvPr>
          <p:cNvGraphicFramePr>
            <a:graphicFrameLocks noGrp="1"/>
          </p:cNvGraphicFramePr>
          <p:nvPr>
            <p:extLst>
              <p:ext uri="{D42A27DB-BD31-4B8C-83A1-F6EECF244321}">
                <p14:modId xmlns:p14="http://schemas.microsoft.com/office/powerpoint/2010/main" val="1973291934"/>
              </p:ext>
            </p:extLst>
          </p:nvPr>
        </p:nvGraphicFramePr>
        <p:xfrm>
          <a:off x="4416572" y="268436"/>
          <a:ext cx="4242518" cy="4791922"/>
        </p:xfrm>
        <a:graphic>
          <a:graphicData uri="http://schemas.openxmlformats.org/drawingml/2006/table">
            <a:tbl>
              <a:tblPr firstRow="1" firstCol="1" bandRow="1">
                <a:tableStyleId>{1176BA0C-36CF-444F-8144-008A9575A7CD}</a:tableStyleId>
              </a:tblPr>
              <a:tblGrid>
                <a:gridCol w="487461">
                  <a:extLst>
                    <a:ext uri="{9D8B030D-6E8A-4147-A177-3AD203B41FA5}">
                      <a16:colId xmlns:a16="http://schemas.microsoft.com/office/drawing/2014/main" val="591046223"/>
                    </a:ext>
                  </a:extLst>
                </a:gridCol>
                <a:gridCol w="1306808">
                  <a:extLst>
                    <a:ext uri="{9D8B030D-6E8A-4147-A177-3AD203B41FA5}">
                      <a16:colId xmlns:a16="http://schemas.microsoft.com/office/drawing/2014/main" val="2222449073"/>
                    </a:ext>
                  </a:extLst>
                </a:gridCol>
                <a:gridCol w="2448249">
                  <a:extLst>
                    <a:ext uri="{9D8B030D-6E8A-4147-A177-3AD203B41FA5}">
                      <a16:colId xmlns:a16="http://schemas.microsoft.com/office/drawing/2014/main" val="34500408"/>
                    </a:ext>
                  </a:extLst>
                </a:gridCol>
              </a:tblGrid>
              <a:tr h="251693">
                <a:tc>
                  <a:txBody>
                    <a:bodyPr/>
                    <a:lstStyle/>
                    <a:p>
                      <a:pPr algn="just">
                        <a:lnSpc>
                          <a:spcPct val="115000"/>
                        </a:lnSpc>
                        <a:spcAft>
                          <a:spcPts val="0"/>
                        </a:spcAft>
                      </a:pPr>
                      <a:r>
                        <a:rPr lang="en-US" sz="900" dirty="0">
                          <a:effectLst/>
                          <a:latin typeface="Fira Sans Light" panose="020B0604020202020204" charset="0"/>
                        </a:rPr>
                        <a:t>No.</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Kata Kunci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Keterangan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613004923"/>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Virus penyakit yang menjadi pandemi dimulai pada tahun 2019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92806709"/>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2</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id-ID" sz="900" dirty="0">
                          <a:effectLst/>
                          <a:latin typeface="Fira Sans Light" panose="020B0604020202020204" charset="0"/>
                        </a:rPr>
                        <a:t>SARS-CoV-2</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Virus penyebab penyakit Covid-19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480322437"/>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3</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Coronavirus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Jenis virus penyakit yang menginfeksi sistem pernapasan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4227568867"/>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4</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Batuk</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Bentuk respons tubuh terhadap infeksi atau iritasi yang terjadi di dalam sistem pernapasan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2556524419"/>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5</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Batuk Kering</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Jenis batuk yang tidak mengandung dahak atau lendir</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504850195"/>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6</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Pilek</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Kondisi saat hidung mengeluarkan lendir yang berlebihan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657400220"/>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7</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Kelelahan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Bentuk respons tubuh terhadap virus yang telah menginfeksi sistem imun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368078290"/>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8</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Sakit Kepala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Rasa nyeri yang menyerang bagian kepala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931421008"/>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9</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Demam</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Bentuk respons tubuh terhadap Penyakit </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60998207"/>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10</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Sesak Napas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Kondisi seseorang mengalami kesusahan dalam bernapas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483599752"/>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11</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Varian Omicron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Sebuah varian atau jenis penyakit dari virus Covid-19 (Variants of Concern) dengan tingkat fatalitas 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2271310904"/>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12</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Varian Delta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Sebuah varian atau jenis penyakit dari virus Covid-19 (Variants of Concern) dengan tingkat fatalitas 3,4%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748526015"/>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13</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Sakit Tenggorokan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Rasa nyeri yang menyerang tenggorokan dan susah menelan makanan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4922023"/>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14</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Anosmia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Kehilangan kemampuan untuk mendeteksi rasa atau bau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684878525"/>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15</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Diare</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Buang air besar encer dan berulang</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9352649"/>
                  </a:ext>
                </a:extLst>
              </a:tr>
            </a:tbl>
          </a:graphicData>
        </a:graphic>
      </p:graphicFrame>
      <p:sp>
        <p:nvSpPr>
          <p:cNvPr id="34" name="Google Shape;3176;p34">
            <a:extLst>
              <a:ext uri="{FF2B5EF4-FFF2-40B4-BE49-F238E27FC236}">
                <a16:creationId xmlns:a16="http://schemas.microsoft.com/office/drawing/2014/main" id="{98C2F8C3-66B5-49FA-8060-24641F0EE3DF}"/>
              </a:ext>
            </a:extLst>
          </p:cNvPr>
          <p:cNvSpPr txBox="1">
            <a:spLocks/>
          </p:cNvSpPr>
          <p:nvPr/>
        </p:nvSpPr>
        <p:spPr>
          <a:xfrm>
            <a:off x="615400" y="2879849"/>
            <a:ext cx="31031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fi-FI" sz="1400" dirty="0"/>
              <a:t>Objek  penelitian  ini  adalah  tweet  terkait  penyebaran  penyakit  menular langsung di Indonesia dengan periode waktu tertentu, yaitu khusus virus Covid-19 varian delta dimulai dari 1 April 2021 – 30 September 2021 dan khusus virus Covid- 19 Varian Omicron dimulai dari 1 Januari 2022  – 30  Juni  202</a:t>
            </a:r>
            <a:r>
              <a:rPr lang="id-ID" sz="1400" dirty="0"/>
              <a:t>2</a:t>
            </a:r>
            <a:r>
              <a:rPr lang="fi-FI" sz="1400" dirty="0"/>
              <a:t>, dengan menggunakan kata kunci.</a:t>
            </a:r>
            <a:endParaRPr lang="fi-FI" sz="1200" dirty="0"/>
          </a:p>
        </p:txBody>
      </p:sp>
    </p:spTree>
    <p:extLst>
      <p:ext uri="{BB962C8B-B14F-4D97-AF65-F5344CB8AC3E}">
        <p14:creationId xmlns:p14="http://schemas.microsoft.com/office/powerpoint/2010/main" val="407190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720000" y="2396490"/>
            <a:ext cx="7620715" cy="572700"/>
          </a:xfrm>
          <a:prstGeom prst="rect">
            <a:avLst/>
          </a:prstGeom>
        </p:spPr>
        <p:txBody>
          <a:bodyPr spcFirstLastPara="1" wrap="square" lIns="0" tIns="0" rIns="0" bIns="0" anchor="ctr" anchorCtr="0">
            <a:noAutofit/>
          </a:bodyPr>
          <a:lstStyle/>
          <a:p>
            <a:pPr marL="0" lvl="0" indent="0" algn="ctr"/>
            <a:r>
              <a:rPr lang="en-US" sz="1400" dirty="0"/>
              <a:t>Akuisisi tweet menggunakan proses web crawling dan web scraping dengan menggunakan  program  Python  serta  Twitter  API.  Proses  web  crawling  dan  web scraping  menggunakan  library  </a:t>
            </a:r>
            <a:r>
              <a:rPr lang="en-US" sz="1400" dirty="0" err="1"/>
              <a:t>snscrape</a:t>
            </a:r>
            <a:r>
              <a:rPr lang="en-US" sz="1400" dirty="0"/>
              <a:t>  yang  tersedia  pada https://github.com/JustAnotherArchivist/snscrape/. Tahap  akuisisi  tweet  akan  menghasilkan  output  dalam  format  Comma Separated  Value  (CSV). Metode ini akan mendapatkan </a:t>
            </a:r>
            <a:r>
              <a:rPr lang="en-US" sz="1400" i="1" dirty="0"/>
              <a:t>username,  date,  time,  content,  </a:t>
            </a:r>
            <a:r>
              <a:rPr lang="en-US" sz="1400" dirty="0"/>
              <a:t>dan</a:t>
            </a:r>
            <a:r>
              <a:rPr lang="en-US" sz="1400" i="1" dirty="0"/>
              <a:t>  </a:t>
            </a:r>
            <a:r>
              <a:rPr lang="en-US" sz="1400" i="1" dirty="0" err="1"/>
              <a:t>tweetID</a:t>
            </a:r>
            <a:r>
              <a:rPr lang="en-US" sz="1400" dirty="0"/>
              <a:t>.  Twitter  API  digunakan  untuk mendapatkan </a:t>
            </a:r>
            <a:r>
              <a:rPr lang="en-US" sz="1400" i="1" dirty="0" err="1"/>
              <a:t>placeID</a:t>
            </a:r>
            <a:r>
              <a:rPr lang="en-US" sz="1400" dirty="0"/>
              <a:t>, daerah, lokasi, longitude, dan latitude. </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4" y="1243228"/>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b="1" dirty="0"/>
              <a:t>Pengumpulan Data</a:t>
            </a:r>
          </a:p>
          <a:p>
            <a:pPr marL="0" indent="0" algn="ctr"/>
            <a:r>
              <a:rPr lang="en-ID" b="1" dirty="0"/>
              <a:t>(Akuisisi </a:t>
            </a:r>
            <a:r>
              <a:rPr lang="en-ID" b="1" i="1" dirty="0"/>
              <a:t>tweet</a:t>
            </a:r>
            <a:r>
              <a:rPr lang="en-ID" b="1" dirty="0"/>
              <a:t>)</a:t>
            </a:r>
          </a:p>
        </p:txBody>
      </p:sp>
      <p:pic>
        <p:nvPicPr>
          <p:cNvPr id="2" name="Picture 1">
            <a:extLst>
              <a:ext uri="{FF2B5EF4-FFF2-40B4-BE49-F238E27FC236}">
                <a16:creationId xmlns:a16="http://schemas.microsoft.com/office/drawing/2014/main" id="{BDA2AC62-6870-42D6-AF5A-774A4FE69062}"/>
              </a:ext>
            </a:extLst>
          </p:cNvPr>
          <p:cNvPicPr>
            <a:picLocks noChangeAspect="1"/>
          </p:cNvPicPr>
          <p:nvPr/>
        </p:nvPicPr>
        <p:blipFill>
          <a:blip r:embed="rId3"/>
          <a:stretch>
            <a:fillRect/>
          </a:stretch>
        </p:blipFill>
        <p:spPr>
          <a:xfrm>
            <a:off x="360000" y="3549752"/>
            <a:ext cx="8424000" cy="806101"/>
          </a:xfrm>
          <a:prstGeom prst="rect">
            <a:avLst/>
          </a:prstGeom>
        </p:spPr>
      </p:pic>
    </p:spTree>
    <p:extLst>
      <p:ext uri="{BB962C8B-B14F-4D97-AF65-F5344CB8AC3E}">
        <p14:creationId xmlns:p14="http://schemas.microsoft.com/office/powerpoint/2010/main" val="839826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124961" y="58726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Tokenizing</a:t>
            </a:r>
            <a:endParaRPr lang="en-ID" b="1" i="1" dirty="0"/>
          </a:p>
        </p:txBody>
      </p:sp>
      <p:graphicFrame>
        <p:nvGraphicFramePr>
          <p:cNvPr id="3" name="Table 2">
            <a:extLst>
              <a:ext uri="{FF2B5EF4-FFF2-40B4-BE49-F238E27FC236}">
                <a16:creationId xmlns:a16="http://schemas.microsoft.com/office/drawing/2014/main" id="{CD607287-4C24-4CCF-9C86-D08B5514030C}"/>
              </a:ext>
            </a:extLst>
          </p:cNvPr>
          <p:cNvGraphicFramePr>
            <a:graphicFrameLocks noGrp="1"/>
          </p:cNvGraphicFramePr>
          <p:nvPr>
            <p:extLst>
              <p:ext uri="{D42A27DB-BD31-4B8C-83A1-F6EECF244321}">
                <p14:modId xmlns:p14="http://schemas.microsoft.com/office/powerpoint/2010/main" val="4116272604"/>
              </p:ext>
            </p:extLst>
          </p:nvPr>
        </p:nvGraphicFramePr>
        <p:xfrm>
          <a:off x="4742659" y="1159963"/>
          <a:ext cx="4195602" cy="3822192"/>
        </p:xfrm>
        <a:graphic>
          <a:graphicData uri="http://schemas.openxmlformats.org/drawingml/2006/table">
            <a:tbl>
              <a:tblPr firstRow="1" firstCol="1" bandRow="1">
                <a:tableStyleId>{1176BA0C-36CF-444F-8144-008A9575A7CD}</a:tableStyleId>
              </a:tblPr>
              <a:tblGrid>
                <a:gridCol w="2097801">
                  <a:extLst>
                    <a:ext uri="{9D8B030D-6E8A-4147-A177-3AD203B41FA5}">
                      <a16:colId xmlns:a16="http://schemas.microsoft.com/office/drawing/2014/main" val="1098589639"/>
                    </a:ext>
                  </a:extLst>
                </a:gridCol>
                <a:gridCol w="2097801">
                  <a:extLst>
                    <a:ext uri="{9D8B030D-6E8A-4147-A177-3AD203B41FA5}">
                      <a16:colId xmlns:a16="http://schemas.microsoft.com/office/drawing/2014/main" val="1054393181"/>
                    </a:ext>
                  </a:extLst>
                </a:gridCol>
              </a:tblGrid>
              <a:tr h="159226">
                <a:tc>
                  <a:txBody>
                    <a:bodyPr/>
                    <a:lstStyle/>
                    <a:p>
                      <a:pPr algn="ctr">
                        <a:lnSpc>
                          <a:spcPct val="115000"/>
                        </a:lnSpc>
                        <a:spcAft>
                          <a:spcPts val="0"/>
                        </a:spcAft>
                      </a:pPr>
                      <a:r>
                        <a:rPr lang="id-ID" sz="1100" u="none" dirty="0">
                          <a:effectLst/>
                          <a:latin typeface="Fira Sans Light" panose="020B0604020202020204" charset="0"/>
                        </a:rPr>
                        <a:t>Data awal</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ctr">
                        <a:lnSpc>
                          <a:spcPct val="115000"/>
                        </a:lnSpc>
                        <a:spcAft>
                          <a:spcPts val="0"/>
                        </a:spcAft>
                      </a:pPr>
                      <a:r>
                        <a:rPr lang="id-ID" sz="1100" u="none" dirty="0">
                          <a:effectLst/>
                          <a:latin typeface="Fira Sans Light" panose="020B0604020202020204" charset="0"/>
                        </a:rPr>
                        <a:t>Data akhir</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2937772807"/>
                  </a:ext>
                </a:extLst>
              </a:tr>
              <a:tr h="1024876">
                <a:tc>
                  <a:txBody>
                    <a:bodyPr/>
                    <a:lstStyle/>
                    <a:p>
                      <a:pPr>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 - #Sains https://t.co/mxpV2xCBBP</a:t>
                      </a:r>
                      <a:endParaRPr lang="en-ID" sz="1100" u="none" dirty="0">
                        <a:effectLst/>
                        <a:latin typeface="Fira Sans Light" panose="020B0604020202020204" charset="0"/>
                      </a:endParaRPr>
                    </a:p>
                    <a:p>
                      <a:pPr>
                        <a:lnSpc>
                          <a:spcPct val="115000"/>
                        </a:lnSpc>
                        <a:spcAft>
                          <a:spcPts val="0"/>
                        </a:spcAft>
                      </a:pPr>
                      <a:r>
                        <a:rPr lang="id-ID" sz="1100" u="sng" dirty="0">
                          <a:effectLst/>
                          <a:latin typeface="Fira Sans Light" panose="020B0604020202020204" charset="0"/>
                        </a:rPr>
                        <a:t> </a:t>
                      </a:r>
                      <a:endParaRPr lang="en-ID" sz="1100"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just">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641885192"/>
                  </a:ext>
                </a:extLst>
              </a:tr>
              <a:tr h="1717397">
                <a:tc>
                  <a:txBody>
                    <a:bodyPr/>
                    <a:lstStyle/>
                    <a:p>
                      <a:pPr>
                        <a:lnSpc>
                          <a:spcPct val="115000"/>
                        </a:lnSpc>
                        <a:spcAft>
                          <a:spcPts val="0"/>
                        </a:spcAft>
                      </a:pPr>
                      <a:r>
                        <a:rPr lang="id-ID" sz="1100" u="none" dirty="0">
                          <a:effectLst/>
                          <a:latin typeface="Fira Sans Light" panose="020B0604020202020204" charset="0"/>
                        </a:rPr>
                        <a:t>kyk ga sanggup pegang hp lamaÂ².. liat twitter pd nyari oksigen trs kamar RS, di WA juga tiap hr ada aja grup yg ngabarin  positif, nyari obat, donar darah plasma, kritis lah sesak napas lah.. gw yg sehat jd berasa ikut sakit.. ðŸ˜µ</a:t>
                      </a:r>
                      <a:endParaRPr lang="en-ID" sz="1100" u="none" dirty="0">
                        <a:effectLst/>
                        <a:latin typeface="Fira Sans Light" panose="020B0604020202020204" charset="0"/>
                      </a:endParaRPr>
                    </a:p>
                    <a:p>
                      <a:pPr>
                        <a:lnSpc>
                          <a:spcPct val="115000"/>
                        </a:lnSpc>
                        <a:spcAft>
                          <a:spcPts val="0"/>
                        </a:spcAft>
                      </a:pPr>
                      <a:r>
                        <a:rPr lang="id-ID" sz="1100" u="sng" dirty="0">
                          <a:effectLst/>
                          <a:latin typeface="Fira Sans Light" panose="020B0604020202020204" charset="0"/>
                        </a:rPr>
                        <a:t> </a:t>
                      </a:r>
                      <a:endParaRPr lang="en-ID" sz="1100"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just">
                        <a:lnSpc>
                          <a:spcPct val="115000"/>
                        </a:lnSpc>
                        <a:spcAft>
                          <a:spcPts val="0"/>
                        </a:spcAft>
                      </a:pPr>
                      <a:r>
                        <a:rPr lang="id-ID" sz="1100" u="none" dirty="0">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3243465573"/>
                  </a:ext>
                </a:extLst>
              </a:tr>
            </a:tbl>
          </a:graphicData>
        </a:graphic>
      </p:graphicFrame>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269728" y="8314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2800"/>
              <a:t>METODE PENELITIAN</a:t>
            </a:r>
            <a:endParaRPr lang="en-ID" sz="2800" dirty="0"/>
          </a:p>
        </p:txBody>
      </p:sp>
      <p:graphicFrame>
        <p:nvGraphicFramePr>
          <p:cNvPr id="2" name="Table 1">
            <a:extLst>
              <a:ext uri="{FF2B5EF4-FFF2-40B4-BE49-F238E27FC236}">
                <a16:creationId xmlns:a16="http://schemas.microsoft.com/office/drawing/2014/main" id="{95664BD3-CF73-4CF9-866E-C0600CADBDA8}"/>
              </a:ext>
            </a:extLst>
          </p:cNvPr>
          <p:cNvGraphicFramePr>
            <a:graphicFrameLocks noGrp="1"/>
          </p:cNvGraphicFramePr>
          <p:nvPr>
            <p:extLst>
              <p:ext uri="{D42A27DB-BD31-4B8C-83A1-F6EECF244321}">
                <p14:modId xmlns:p14="http://schemas.microsoft.com/office/powerpoint/2010/main" val="4013991393"/>
              </p:ext>
            </p:extLst>
          </p:nvPr>
        </p:nvGraphicFramePr>
        <p:xfrm>
          <a:off x="534192" y="1159962"/>
          <a:ext cx="3867150" cy="3888613"/>
        </p:xfrm>
        <a:graphic>
          <a:graphicData uri="http://schemas.openxmlformats.org/drawingml/2006/table">
            <a:tbl>
              <a:tblPr firstRow="1" firstCol="1" bandRow="1">
                <a:tableStyleId>{1176BA0C-36CF-444F-8144-008A9575A7CD}</a:tableStyleId>
              </a:tblPr>
              <a:tblGrid>
                <a:gridCol w="1954333">
                  <a:extLst>
                    <a:ext uri="{9D8B030D-6E8A-4147-A177-3AD203B41FA5}">
                      <a16:colId xmlns:a16="http://schemas.microsoft.com/office/drawing/2014/main" val="885717653"/>
                    </a:ext>
                  </a:extLst>
                </a:gridCol>
                <a:gridCol w="1912817">
                  <a:extLst>
                    <a:ext uri="{9D8B030D-6E8A-4147-A177-3AD203B41FA5}">
                      <a16:colId xmlns:a16="http://schemas.microsoft.com/office/drawing/2014/main" val="649395408"/>
                    </a:ext>
                  </a:extLst>
                </a:gridCol>
              </a:tblGrid>
              <a:tr h="182878">
                <a:tc>
                  <a:txBody>
                    <a:bodyPr/>
                    <a:lstStyle/>
                    <a:p>
                      <a:pPr algn="ctr">
                        <a:lnSpc>
                          <a:spcPct val="107000"/>
                        </a:lnSpc>
                        <a:spcAft>
                          <a:spcPts val="0"/>
                        </a:spcAft>
                      </a:pPr>
                      <a:r>
                        <a:rPr lang="id-ID" sz="1200" u="none" dirty="0">
                          <a:effectLst/>
                          <a:latin typeface="Fira Sans Light" panose="020B0604020202020204" charset="0"/>
                        </a:rPr>
                        <a:t>Data awal</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d-ID" sz="1200" u="none" dirty="0">
                          <a:effectLst/>
                          <a:latin typeface="Fira Sans Light" panose="020B0604020202020204" charset="0"/>
                        </a:rPr>
                        <a:t>Data akhir</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30485"/>
                  </a:ext>
                </a:extLst>
              </a:tr>
              <a:tr h="1530814">
                <a:tc>
                  <a:txBody>
                    <a:bodyPr/>
                    <a:lstStyle/>
                    <a:p>
                      <a:pPr>
                        <a:lnSpc>
                          <a:spcPct val="107000"/>
                        </a:lnSpc>
                        <a:spcAft>
                          <a:spcPts val="0"/>
                        </a:spcAft>
                      </a:pPr>
                      <a:r>
                        <a:rPr lang="id-ID" sz="1200" u="none" dirty="0">
                          <a:effectLst/>
                          <a:latin typeface="Fira Sans Light" panose="020B0604020202020204" charset="0"/>
                        </a:rPr>
                        <a:t>dr. Erlina menyarankan agar pasien Covid-19 selalu memantau frekuensi napas agar bisa mengetahui tanda sesak napas - #Sains https://t.co/mxpV2xCBBP</a:t>
                      </a:r>
                      <a:endParaRPr lang="en-ID" sz="1100" u="none" dirty="0">
                        <a:effectLst/>
                        <a:latin typeface="Fira Sans Light" panose="020B0604020202020204" charset="0"/>
                      </a:endParaRPr>
                    </a:p>
                    <a:p>
                      <a:pPr>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u="none" dirty="0">
                          <a:effectLst/>
                          <a:latin typeface="Fira Sans Light" panose="020B0604020202020204" charset="0"/>
                        </a:rPr>
                        <a:t>“</a:t>
                      </a:r>
                      <a:r>
                        <a:rPr lang="id-ID" sz="1200" u="none" dirty="0">
                          <a:effectLst/>
                          <a:latin typeface="Fira Sans Light" panose="020B0604020202020204" charset="0"/>
                        </a:rPr>
                        <a:t>dr. </a:t>
                      </a:r>
                      <a:r>
                        <a:rPr lang="en-US" sz="1200" u="none" dirty="0">
                          <a:effectLst/>
                          <a:latin typeface="Fira Sans Light" panose="020B0604020202020204" charset="0"/>
                        </a:rPr>
                        <a:t>e</a:t>
                      </a:r>
                      <a:r>
                        <a:rPr lang="id-ID" sz="1200" u="none" dirty="0">
                          <a:effectLst/>
                          <a:latin typeface="Fira Sans Light" panose="020B0604020202020204" charset="0"/>
                        </a:rPr>
                        <a:t>rlina menyarankan agar pasien </a:t>
                      </a:r>
                      <a:r>
                        <a:rPr lang="en-US" sz="1200" u="none" dirty="0">
                          <a:effectLst/>
                          <a:latin typeface="Fira Sans Light" panose="020B0604020202020204" charset="0"/>
                        </a:rPr>
                        <a:t>c</a:t>
                      </a:r>
                      <a:r>
                        <a:rPr lang="id-ID" sz="1200" u="none" dirty="0">
                          <a:effectLst/>
                          <a:latin typeface="Fira Sans Light" panose="020B0604020202020204" charset="0"/>
                        </a:rPr>
                        <a:t>ovid19 selalu memantau frekuensi napas agar bisa mengetahui tanda sesak napas</a:t>
                      </a:r>
                      <a:r>
                        <a:rPr lang="en-US" sz="1200" u="none" dirty="0">
                          <a:effectLst/>
                          <a:latin typeface="Fira Sans Light" panose="020B0604020202020204" charset="0"/>
                        </a:rPr>
                        <a:t>”</a:t>
                      </a:r>
                      <a:endParaRPr lang="en-ID" sz="1100" u="none" dirty="0">
                        <a:effectLst/>
                        <a:latin typeface="Fira Sans Light" panose="020B0604020202020204" charset="0"/>
                      </a:endParaRPr>
                    </a:p>
                    <a:p>
                      <a:pPr algn="just">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1326254"/>
                  </a:ext>
                </a:extLst>
              </a:tr>
              <a:tr h="2108500">
                <a:tc>
                  <a:txBody>
                    <a:bodyPr/>
                    <a:lstStyle/>
                    <a:p>
                      <a:pPr>
                        <a:lnSpc>
                          <a:spcPct val="107000"/>
                        </a:lnSpc>
                        <a:spcAft>
                          <a:spcPts val="0"/>
                        </a:spcAft>
                      </a:pPr>
                      <a:r>
                        <a:rPr lang="id-ID" sz="1200" u="none">
                          <a:effectLst/>
                          <a:latin typeface="Fira Sans Light" panose="020B0604020202020204" charset="0"/>
                        </a:rPr>
                        <a:t>kyk ga sanggup pegang hp lamaÂ².. liat twitter pd nyari oksigen trs kamar RS, di WA juga tiap hr ada aja grup yg ngabarin  positif, nyari obat, donar darah plasma, kritis lah sesak napas lah.. gw yg sehat jd berasa ikut sakit.. ðŸ˜µ</a:t>
                      </a:r>
                      <a:endParaRPr lang="en-ID" sz="1100" u="none">
                        <a:effectLst/>
                        <a:latin typeface="Fira Sans Light" panose="020B0604020202020204" charset="0"/>
                      </a:endParaRPr>
                    </a:p>
                    <a:p>
                      <a:pPr>
                        <a:lnSpc>
                          <a:spcPct val="107000"/>
                        </a:lnSpc>
                        <a:spcAft>
                          <a:spcPts val="0"/>
                        </a:spcAft>
                      </a:pPr>
                      <a:r>
                        <a:rPr lang="id-ID" sz="1200" u="none">
                          <a:effectLst/>
                          <a:latin typeface="Fira Sans Light" panose="020B0604020202020204" charset="0"/>
                        </a:rPr>
                        <a:t> </a:t>
                      </a:r>
                      <a:endParaRPr lang="en-ID" sz="1100" u="none">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u="none" dirty="0">
                          <a:effectLst/>
                          <a:latin typeface="Fira Sans Light" panose="020B0604020202020204" charset="0"/>
                        </a:rPr>
                        <a:t>“</a:t>
                      </a:r>
                      <a:r>
                        <a:rPr lang="id-ID" sz="1200" u="none" dirty="0">
                          <a:effectLst/>
                          <a:latin typeface="Fira Sans Light" panose="020B0604020202020204" charset="0"/>
                        </a:rPr>
                        <a:t>kyk ga sanggup pegang hp lama².. liat twitter pd nyari oksigen trs kamar </a:t>
                      </a:r>
                      <a:r>
                        <a:rPr lang="en-US" sz="1200" u="none" dirty="0" err="1">
                          <a:effectLst/>
                          <a:latin typeface="Fira Sans Light" panose="020B0604020202020204" charset="0"/>
                        </a:rPr>
                        <a:t>rs</a:t>
                      </a:r>
                      <a:r>
                        <a:rPr lang="id-ID" sz="1200" u="none" dirty="0">
                          <a:effectLst/>
                          <a:latin typeface="Fira Sans Light" panose="020B0604020202020204" charset="0"/>
                        </a:rPr>
                        <a:t>, di </a:t>
                      </a:r>
                      <a:r>
                        <a:rPr lang="en-US" sz="1200" u="none" dirty="0" err="1">
                          <a:effectLst/>
                          <a:latin typeface="Fira Sans Light" panose="020B0604020202020204" charset="0"/>
                        </a:rPr>
                        <a:t>wa</a:t>
                      </a:r>
                      <a:r>
                        <a:rPr lang="en-US" sz="1200" u="none" dirty="0">
                          <a:effectLst/>
                          <a:latin typeface="Fira Sans Light" panose="020B0604020202020204" charset="0"/>
                        </a:rPr>
                        <a:t> </a:t>
                      </a:r>
                      <a:r>
                        <a:rPr lang="id-ID" sz="1200" u="none" dirty="0">
                          <a:effectLst/>
                          <a:latin typeface="Fira Sans Light" panose="020B0604020202020204" charset="0"/>
                        </a:rPr>
                        <a:t>juga tiap hr ada aja grup yg ngabarin  positif, nyari obat, donar darah plasma, kritis lah sesak napas lah.. gw yg sehat jd berasa ikut sakit.. </a:t>
                      </a:r>
                      <a:r>
                        <a:rPr lang="en-US" sz="1200" u="none" dirty="0">
                          <a:effectLst/>
                          <a:latin typeface="Fira Sans Light" panose="020B0604020202020204" charset="0"/>
                        </a:rPr>
                        <a:t>“</a:t>
                      </a:r>
                      <a:endParaRPr lang="en-ID" sz="1100" u="none" dirty="0">
                        <a:effectLst/>
                        <a:latin typeface="Fira Sans Light" panose="020B0604020202020204" charset="0"/>
                      </a:endParaRPr>
                    </a:p>
                    <a:p>
                      <a:pPr algn="just">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6380946"/>
                  </a:ext>
                </a:extLst>
              </a:tr>
            </a:tbl>
          </a:graphicData>
        </a:graphic>
      </p:graphicFrame>
      <p:sp>
        <p:nvSpPr>
          <p:cNvPr id="8" name="Google Shape;3176;p34">
            <a:extLst>
              <a:ext uri="{FF2B5EF4-FFF2-40B4-BE49-F238E27FC236}">
                <a16:creationId xmlns:a16="http://schemas.microsoft.com/office/drawing/2014/main" id="{D91CD23E-4333-438F-B9B2-A7241D7E4AA9}"/>
              </a:ext>
            </a:extLst>
          </p:cNvPr>
          <p:cNvSpPr txBox="1">
            <a:spLocks/>
          </p:cNvSpPr>
          <p:nvPr/>
        </p:nvSpPr>
        <p:spPr>
          <a:xfrm>
            <a:off x="1384730" y="58726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800" b="1" i="1" dirty="0"/>
              <a:t>Case Folding</a:t>
            </a:r>
            <a:endParaRPr lang="en-ID" b="1" i="1" dirty="0"/>
          </a:p>
        </p:txBody>
      </p:sp>
    </p:spTree>
    <p:extLst>
      <p:ext uri="{BB962C8B-B14F-4D97-AF65-F5344CB8AC3E}">
        <p14:creationId xmlns:p14="http://schemas.microsoft.com/office/powerpoint/2010/main" val="420843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5895125" y="65584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Stemming</a:t>
            </a:r>
            <a:endParaRPr lang="en-ID" b="1" i="1" dirty="0"/>
          </a:p>
        </p:txBody>
      </p:sp>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269728" y="8314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2800"/>
              <a:t>METODE PENELITIAN</a:t>
            </a:r>
            <a:endParaRPr lang="en-ID" sz="2800" dirty="0"/>
          </a:p>
        </p:txBody>
      </p:sp>
      <p:graphicFrame>
        <p:nvGraphicFramePr>
          <p:cNvPr id="2" name="Table 1">
            <a:extLst>
              <a:ext uri="{FF2B5EF4-FFF2-40B4-BE49-F238E27FC236}">
                <a16:creationId xmlns:a16="http://schemas.microsoft.com/office/drawing/2014/main" id="{122737B4-E7F5-4B8D-9063-24E1896C888D}"/>
              </a:ext>
            </a:extLst>
          </p:cNvPr>
          <p:cNvGraphicFramePr>
            <a:graphicFrameLocks noGrp="1"/>
          </p:cNvGraphicFramePr>
          <p:nvPr>
            <p:extLst>
              <p:ext uri="{D42A27DB-BD31-4B8C-83A1-F6EECF244321}">
                <p14:modId xmlns:p14="http://schemas.microsoft.com/office/powerpoint/2010/main" val="3730867622"/>
              </p:ext>
            </p:extLst>
          </p:nvPr>
        </p:nvGraphicFramePr>
        <p:xfrm>
          <a:off x="4572000" y="1228542"/>
          <a:ext cx="4243104" cy="3436620"/>
        </p:xfrm>
        <a:graphic>
          <a:graphicData uri="http://schemas.openxmlformats.org/drawingml/2006/table">
            <a:tbl>
              <a:tblPr firstRow="1" firstCol="1" bandRow="1">
                <a:tableStyleId>{1176BA0C-36CF-444F-8144-008A9575A7CD}</a:tableStyleId>
              </a:tblPr>
              <a:tblGrid>
                <a:gridCol w="2121552">
                  <a:extLst>
                    <a:ext uri="{9D8B030D-6E8A-4147-A177-3AD203B41FA5}">
                      <a16:colId xmlns:a16="http://schemas.microsoft.com/office/drawing/2014/main" val="1345410451"/>
                    </a:ext>
                  </a:extLst>
                </a:gridCol>
                <a:gridCol w="2121552">
                  <a:extLst>
                    <a:ext uri="{9D8B030D-6E8A-4147-A177-3AD203B41FA5}">
                      <a16:colId xmlns:a16="http://schemas.microsoft.com/office/drawing/2014/main" val="815029706"/>
                    </a:ext>
                  </a:extLst>
                </a:gridCol>
              </a:tblGrid>
              <a:tr h="0">
                <a:tc>
                  <a:txBody>
                    <a:bodyPr/>
                    <a:lstStyle/>
                    <a:p>
                      <a:pPr algn="ctr">
                        <a:lnSpc>
                          <a:spcPct val="115000"/>
                        </a:lnSpc>
                        <a:spcAft>
                          <a:spcPts val="0"/>
                        </a:spcAft>
                      </a:pPr>
                      <a:r>
                        <a:rPr lang="id-ID" sz="1100" u="none">
                          <a:effectLst/>
                          <a:latin typeface="Fira Sans Light" panose="020B0604020202020204" charset="0"/>
                        </a:rPr>
                        <a:t>Data awal</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id-ID" sz="1100" u="none">
                          <a:effectLst/>
                          <a:latin typeface="Fira Sans Light" panose="020B0604020202020204" charset="0"/>
                        </a:rPr>
                        <a:t>Data akhir</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53156885"/>
                  </a:ext>
                </a:extLst>
              </a:tr>
              <a:tr h="0">
                <a:tc>
                  <a:txBody>
                    <a:bodyPr/>
                    <a:lstStyle/>
                    <a:p>
                      <a:pPr>
                        <a:lnSpc>
                          <a:spcPct val="115000"/>
                        </a:lnSpc>
                        <a:spcAft>
                          <a:spcPts val="0"/>
                        </a:spcAft>
                      </a:pPr>
                      <a:r>
                        <a:rPr lang="id-ID" sz="1100" u="none" dirty="0">
                          <a:effectLst/>
                          <a:latin typeface="Fira Sans Light" panose="020B0604020202020204" charset="0"/>
                        </a:rPr>
                        <a:t>“dr”, “erlina”, “menyarankan”, “pasien”, “covid19”, “memantau”, “frekuensi”, “napas”,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a:effectLst/>
                          <a:latin typeface="Fira Sans Light" panose="020B0604020202020204" charset="0"/>
                        </a:rPr>
                        <a:t>“dr”, “erlina”, “saran”, “pasien”, “covid19”, “pantau”, “frekuensi”, “napas”, “tanda”, “sesak”, “napas”</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498845952"/>
                  </a:ext>
                </a:extLst>
              </a:tr>
              <a:tr h="0">
                <a:tc>
                  <a:txBody>
                    <a:bodyPr/>
                    <a:lstStyle/>
                    <a:p>
                      <a:pPr>
                        <a:lnSpc>
                          <a:spcPct val="115000"/>
                        </a:lnSpc>
                        <a:spcAft>
                          <a:spcPts val="0"/>
                        </a:spcAft>
                      </a:pPr>
                      <a:r>
                        <a:rPr lang="id-ID" sz="1100" u="none">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dirty="0">
                          <a:effectLst/>
                          <a:latin typeface="Fira Sans Light" panose="020B0604020202020204" charset="0"/>
                        </a:rPr>
                        <a:t>“sanggup”, “pegang”, “oksigen”, “kamar”, “grup”, “positif”, “obat”, “darah”, “plasma”, “kritis”, “sesak”, “napas”, “sehat”, “asa”,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36435869"/>
                  </a:ext>
                </a:extLst>
              </a:tr>
            </a:tbl>
          </a:graphicData>
        </a:graphic>
      </p:graphicFrame>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6917201"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u="sng" dirty="0">
                <a:hlinkClick r:id="rId3"/>
              </a:rPr>
              <a:t>https://github.com/sastrawi/sastrawi</a:t>
            </a:r>
            <a:endParaRPr lang="en-US" sz="1200" dirty="0"/>
          </a:p>
        </p:txBody>
      </p:sp>
      <p:sp>
        <p:nvSpPr>
          <p:cNvPr id="10" name="Google Shape;3176;p34">
            <a:extLst>
              <a:ext uri="{FF2B5EF4-FFF2-40B4-BE49-F238E27FC236}">
                <a16:creationId xmlns:a16="http://schemas.microsoft.com/office/drawing/2014/main" id="{6D99CE77-C5CB-4A4A-B224-B558D9ACCB80}"/>
              </a:ext>
            </a:extLst>
          </p:cNvPr>
          <p:cNvSpPr txBox="1">
            <a:spLocks/>
          </p:cNvSpPr>
          <p:nvPr/>
        </p:nvSpPr>
        <p:spPr>
          <a:xfrm>
            <a:off x="1225320" y="549162"/>
            <a:ext cx="2857986"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Penghapusan </a:t>
            </a:r>
            <a:r>
              <a:rPr lang="en-US" sz="1800" b="1" i="1" dirty="0" err="1"/>
              <a:t>Stopwords</a:t>
            </a:r>
            <a:endParaRPr lang="en-ID" b="1" i="1" dirty="0"/>
          </a:p>
        </p:txBody>
      </p:sp>
      <p:graphicFrame>
        <p:nvGraphicFramePr>
          <p:cNvPr id="13" name="Table 12">
            <a:extLst>
              <a:ext uri="{FF2B5EF4-FFF2-40B4-BE49-F238E27FC236}">
                <a16:creationId xmlns:a16="http://schemas.microsoft.com/office/drawing/2014/main" id="{560AAA1E-8609-4D02-BC56-4C1748D57442}"/>
              </a:ext>
            </a:extLst>
          </p:cNvPr>
          <p:cNvGraphicFramePr>
            <a:graphicFrameLocks noGrp="1"/>
          </p:cNvGraphicFramePr>
          <p:nvPr>
            <p:extLst>
              <p:ext uri="{D42A27DB-BD31-4B8C-83A1-F6EECF244321}">
                <p14:modId xmlns:p14="http://schemas.microsoft.com/office/powerpoint/2010/main" val="1145674837"/>
              </p:ext>
            </p:extLst>
          </p:nvPr>
        </p:nvGraphicFramePr>
        <p:xfrm>
          <a:off x="271952" y="1144821"/>
          <a:ext cx="4136423" cy="3822192"/>
        </p:xfrm>
        <a:graphic>
          <a:graphicData uri="http://schemas.openxmlformats.org/drawingml/2006/table">
            <a:tbl>
              <a:tblPr firstRow="1" firstCol="1" bandRow="1">
                <a:tableStyleId>{1176BA0C-36CF-444F-8144-008A9575A7CD}</a:tableStyleId>
              </a:tblPr>
              <a:tblGrid>
                <a:gridCol w="2029975">
                  <a:extLst>
                    <a:ext uri="{9D8B030D-6E8A-4147-A177-3AD203B41FA5}">
                      <a16:colId xmlns:a16="http://schemas.microsoft.com/office/drawing/2014/main" val="649048998"/>
                    </a:ext>
                  </a:extLst>
                </a:gridCol>
                <a:gridCol w="2106448">
                  <a:extLst>
                    <a:ext uri="{9D8B030D-6E8A-4147-A177-3AD203B41FA5}">
                      <a16:colId xmlns:a16="http://schemas.microsoft.com/office/drawing/2014/main" val="2959678407"/>
                    </a:ext>
                  </a:extLst>
                </a:gridCol>
              </a:tblGrid>
              <a:tr h="175442">
                <a:tc>
                  <a:txBody>
                    <a:bodyPr/>
                    <a:lstStyle/>
                    <a:p>
                      <a:pPr algn="ctr">
                        <a:lnSpc>
                          <a:spcPct val="115000"/>
                        </a:lnSpc>
                        <a:spcAft>
                          <a:spcPts val="0"/>
                        </a:spcAft>
                      </a:pPr>
                      <a:r>
                        <a:rPr lang="id-ID" sz="1100" u="none" dirty="0">
                          <a:effectLst/>
                          <a:latin typeface="Fira Sans Light" panose="020B0604020202020204" charset="0"/>
                        </a:rPr>
                        <a:t>Data awal</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id-ID" sz="1100" u="none">
                          <a:effectLst/>
                          <a:latin typeface="Fira Sans Light" panose="020B0604020202020204" charset="0"/>
                        </a:rPr>
                        <a:t>Data akhir</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43530153"/>
                  </a:ext>
                </a:extLst>
              </a:tr>
              <a:tr h="939089">
                <a:tc>
                  <a:txBody>
                    <a:bodyPr/>
                    <a:lstStyle/>
                    <a:p>
                      <a:pPr>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a:effectLst/>
                          <a:latin typeface="Fira Sans Light" panose="020B0604020202020204" charset="0"/>
                        </a:rPr>
                        <a:t>“dr”, “erlina”, “menyarankan”, “pasien”, “covid19”, “memantau”, “frekuensi”, “napas”, “tanda”, “sesak”, “napas”</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81063434"/>
                  </a:ext>
                </a:extLst>
              </a:tr>
              <a:tr h="1893647">
                <a:tc>
                  <a:txBody>
                    <a:bodyPr/>
                    <a:lstStyle/>
                    <a:p>
                      <a:pPr>
                        <a:lnSpc>
                          <a:spcPct val="115000"/>
                        </a:lnSpc>
                        <a:spcAft>
                          <a:spcPts val="0"/>
                        </a:spcAft>
                      </a:pPr>
                      <a:r>
                        <a:rPr lang="id-ID" sz="1100" u="none" dirty="0">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dirty="0">
                          <a:effectLst/>
                          <a:latin typeface="Fira Sans Light" panose="020B0604020202020204" charset="0"/>
                        </a:rPr>
                        <a:t>“kyk”, “ga”, “sanggup”, “pegang”, “hp”, “liat”, “twitter”, “pd”, “nyari”, “oksigen”, “trs”, “kamar”, “RS”, “WA”, “hr”, “aja”, “grup”, “yg”, “ngabarin”, “positif”, “nyari”, “obat”, “donar”, “darah”, “plasma”, “kritis”, “sesak”, “napas”, “gw”, “yg”, “sehat”, “jd”, “berasa”,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152625838"/>
                  </a:ext>
                </a:extLst>
              </a:tr>
            </a:tbl>
          </a:graphicData>
        </a:graphic>
      </p:graphicFrame>
    </p:spTree>
    <p:extLst>
      <p:ext uri="{BB962C8B-B14F-4D97-AF65-F5344CB8AC3E}">
        <p14:creationId xmlns:p14="http://schemas.microsoft.com/office/powerpoint/2010/main" val="369218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803285" y="3340823"/>
            <a:ext cx="7620715" cy="1390650"/>
          </a:xfrm>
          <a:prstGeom prst="rect">
            <a:avLst/>
          </a:prstGeom>
        </p:spPr>
        <p:txBody>
          <a:bodyPr spcFirstLastPara="1" wrap="square" lIns="0" tIns="0" rIns="0" bIns="0" anchor="ctr" anchorCtr="0">
            <a:noAutofit/>
          </a:bodyPr>
          <a:lstStyle/>
          <a:p>
            <a:pPr marL="0" lvl="0" indent="0" algn="ctr"/>
            <a:r>
              <a:rPr lang="en-US" sz="1400" dirty="0"/>
              <a:t>Tahap terakhir yang dilakukan pada </a:t>
            </a:r>
            <a:r>
              <a:rPr lang="en-US" sz="1400" dirty="0" err="1"/>
              <a:t>praproses</a:t>
            </a:r>
            <a:r>
              <a:rPr lang="en-US" sz="1400" dirty="0"/>
              <a:t> data dengan TF-IDF. Pada tahap ini dilakukan perhitungan sesuai dengan persamaan 2.1, 2.2, dan 2.3. </a:t>
            </a:r>
          </a:p>
          <a:p>
            <a:pPr marL="0" lvl="0" indent="0" algn="ctr"/>
            <a:r>
              <a:rPr lang="en-US" sz="1400" dirty="0"/>
              <a:t>Hasil dari tahap ini adalah vektor ukuran kemiripan yang dimiliki tiap kata kunci dokumen.</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66066" y="2999411"/>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err="1"/>
              <a:t>Pembobotan</a:t>
            </a:r>
            <a:r>
              <a:rPr lang="en-US" b="1" dirty="0"/>
              <a:t> TF-IDF</a:t>
            </a:r>
            <a:endParaRPr lang="en-ID" b="1" dirty="0"/>
          </a:p>
        </p:txBody>
      </p:sp>
      <p:sp>
        <p:nvSpPr>
          <p:cNvPr id="5" name="Google Shape;3176;p34">
            <a:extLst>
              <a:ext uri="{FF2B5EF4-FFF2-40B4-BE49-F238E27FC236}">
                <a16:creationId xmlns:a16="http://schemas.microsoft.com/office/drawing/2014/main" id="{C06CAEFF-62D7-4446-8691-9CC59529F367}"/>
              </a:ext>
            </a:extLst>
          </p:cNvPr>
          <p:cNvSpPr txBox="1">
            <a:spLocks/>
          </p:cNvSpPr>
          <p:nvPr/>
        </p:nvSpPr>
        <p:spPr>
          <a:xfrm>
            <a:off x="3374141" y="10462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TDM</a:t>
            </a:r>
            <a:endParaRPr lang="en-ID" b="1" i="1" dirty="0"/>
          </a:p>
        </p:txBody>
      </p:sp>
      <p:sp>
        <p:nvSpPr>
          <p:cNvPr id="6" name="Google Shape;3176;p34">
            <a:extLst>
              <a:ext uri="{FF2B5EF4-FFF2-40B4-BE49-F238E27FC236}">
                <a16:creationId xmlns:a16="http://schemas.microsoft.com/office/drawing/2014/main" id="{A86CA1EE-A7CB-47BB-B970-5CADFCD073CA}"/>
              </a:ext>
            </a:extLst>
          </p:cNvPr>
          <p:cNvSpPr txBox="1">
            <a:spLocks/>
          </p:cNvSpPr>
          <p:nvPr/>
        </p:nvSpPr>
        <p:spPr>
          <a:xfrm>
            <a:off x="855032" y="1939368"/>
            <a:ext cx="74339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Proses pembuatan </a:t>
            </a:r>
            <a:r>
              <a:rPr lang="en-US" sz="1400" i="1" dirty="0"/>
              <a:t>Term Document Matrix </a:t>
            </a:r>
            <a:r>
              <a:rPr lang="en-US" sz="1400" dirty="0"/>
              <a:t>(TDM) menggunakan </a:t>
            </a:r>
            <a:r>
              <a:rPr lang="en-US" sz="1400" i="1" dirty="0"/>
              <a:t>library </a:t>
            </a:r>
            <a:r>
              <a:rPr lang="en-US" sz="1400" dirty="0" err="1"/>
              <a:t>scikit</a:t>
            </a:r>
            <a:r>
              <a:rPr lang="en-US" sz="1400" dirty="0"/>
              <a:t>-learn berbasis Python yang tersedia pada </a:t>
            </a:r>
            <a:r>
              <a:rPr lang="en-US" sz="1400" u="sng" dirty="0">
                <a:hlinkClick r:id="rId3"/>
              </a:rPr>
              <a:t>https://scikit-learn.org/</a:t>
            </a:r>
            <a:r>
              <a:rPr lang="en-US" sz="1400" dirty="0"/>
              <a:t> . Tahap pembuatan TDM dilakukan untuk menghasilkan matriks frekuensi kemunculan </a:t>
            </a:r>
            <a:r>
              <a:rPr lang="en-US" sz="1400" i="1" dirty="0"/>
              <a:t>term </a:t>
            </a:r>
            <a:r>
              <a:rPr lang="en-US" sz="1400" dirty="0"/>
              <a:t>pada suatu dokumen. Satu </a:t>
            </a:r>
            <a:r>
              <a:rPr lang="en-US" sz="1400" i="1" dirty="0"/>
              <a:t>tweet </a:t>
            </a:r>
            <a:r>
              <a:rPr lang="en-US" sz="1400" dirty="0"/>
              <a:t>mewakili 1 dokumen. Matriks pada TDM memiliki baris yang berisi indeks dari dokumen pada kumpulan </a:t>
            </a:r>
            <a:r>
              <a:rPr lang="en-US" sz="1400" i="1" dirty="0"/>
              <a:t>corpus</a:t>
            </a:r>
            <a:r>
              <a:rPr lang="en-US" sz="1400" dirty="0"/>
              <a:t> dan kolom yang menunjukkan kata yang ada dalam </a:t>
            </a:r>
            <a:r>
              <a:rPr lang="en-US" sz="1400" i="1" dirty="0"/>
              <a:t>tweet</a:t>
            </a:r>
            <a:r>
              <a:rPr lang="en-US" sz="1400" dirty="0"/>
              <a:t>.</a:t>
            </a:r>
          </a:p>
        </p:txBody>
      </p:sp>
    </p:spTree>
    <p:extLst>
      <p:ext uri="{BB962C8B-B14F-4D97-AF65-F5344CB8AC3E}">
        <p14:creationId xmlns:p14="http://schemas.microsoft.com/office/powerpoint/2010/main" val="3283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3488963" y="2571750"/>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DBSCAN</a:t>
            </a:r>
            <a:endParaRPr lang="en-ID" b="1" dirty="0"/>
          </a:p>
        </p:txBody>
      </p:sp>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597388" y="0"/>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800" dirty="0"/>
              <a:t>METODE PENELITIAN</a:t>
            </a:r>
          </a:p>
        </p:txBody>
      </p:sp>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2529317"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US" sz="1200" dirty="0"/>
          </a:p>
        </p:txBody>
      </p:sp>
      <p:pic>
        <p:nvPicPr>
          <p:cNvPr id="10" name="Picture 9" descr="Diagram&#10;&#10;Description automatically generated">
            <a:extLst>
              <a:ext uri="{FF2B5EF4-FFF2-40B4-BE49-F238E27FC236}">
                <a16:creationId xmlns:a16="http://schemas.microsoft.com/office/drawing/2014/main" id="{28D20EC0-772C-46A1-8ACD-D0E77322ABA0}"/>
              </a:ext>
            </a:extLst>
          </p:cNvPr>
          <p:cNvPicPr/>
          <p:nvPr/>
        </p:nvPicPr>
        <p:blipFill rotWithShape="1">
          <a:blip r:embed="rId3">
            <a:extLst>
              <a:ext uri="{28A0092B-C50C-407E-A947-70E740481C1C}">
                <a14:useLocalDpi xmlns:a14="http://schemas.microsoft.com/office/drawing/2010/main" val="0"/>
              </a:ext>
            </a:extLst>
          </a:blip>
          <a:srcRect b="42204"/>
          <a:stretch/>
        </p:blipFill>
        <p:spPr>
          <a:xfrm>
            <a:off x="593798" y="286496"/>
            <a:ext cx="3138811" cy="4341699"/>
          </a:xfrm>
          <a:prstGeom prst="rect">
            <a:avLst/>
          </a:prstGeom>
        </p:spPr>
      </p:pic>
      <p:sp>
        <p:nvSpPr>
          <p:cNvPr id="14" name="Google Shape;3165;p34">
            <a:extLst>
              <a:ext uri="{FF2B5EF4-FFF2-40B4-BE49-F238E27FC236}">
                <a16:creationId xmlns:a16="http://schemas.microsoft.com/office/drawing/2014/main" id="{5179440A-554B-44F0-867F-85DEC544AD2D}"/>
              </a:ext>
            </a:extLst>
          </p:cNvPr>
          <p:cNvSpPr txBox="1">
            <a:spLocks/>
          </p:cNvSpPr>
          <p:nvPr/>
        </p:nvSpPr>
        <p:spPr>
          <a:xfrm>
            <a:off x="720000" y="668628"/>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400" dirty="0" err="1">
                <a:solidFill>
                  <a:srgbClr val="020305"/>
                </a:solidFill>
              </a:rPr>
              <a:t>Klasterisasi</a:t>
            </a:r>
            <a:endParaRPr lang="en-ID" sz="2400" dirty="0">
              <a:solidFill>
                <a:srgbClr val="020305"/>
              </a:solidFill>
            </a:endParaRPr>
          </a:p>
        </p:txBody>
      </p:sp>
      <p:sp>
        <p:nvSpPr>
          <p:cNvPr id="15" name="Google Shape;3176;p34">
            <a:extLst>
              <a:ext uri="{FF2B5EF4-FFF2-40B4-BE49-F238E27FC236}">
                <a16:creationId xmlns:a16="http://schemas.microsoft.com/office/drawing/2014/main" id="{CBA61A6F-D85D-4148-AB0C-6AD916A3B8A0}"/>
              </a:ext>
            </a:extLst>
          </p:cNvPr>
          <p:cNvSpPr txBox="1">
            <a:spLocks/>
          </p:cNvSpPr>
          <p:nvPr/>
        </p:nvSpPr>
        <p:spPr>
          <a:xfrm>
            <a:off x="3366351" y="3720804"/>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ID" b="1" dirty="0"/>
          </a:p>
        </p:txBody>
      </p:sp>
      <p:pic>
        <p:nvPicPr>
          <p:cNvPr id="16" name="Picture 15" descr="Diagram&#10;&#10;Description automatically generated">
            <a:extLst>
              <a:ext uri="{FF2B5EF4-FFF2-40B4-BE49-F238E27FC236}">
                <a16:creationId xmlns:a16="http://schemas.microsoft.com/office/drawing/2014/main" id="{F64667C2-C622-48B0-9C20-9C257E16E0D4}"/>
              </a:ext>
            </a:extLst>
          </p:cNvPr>
          <p:cNvPicPr/>
          <p:nvPr/>
        </p:nvPicPr>
        <p:blipFill rotWithShape="1">
          <a:blip r:embed="rId3">
            <a:extLst>
              <a:ext uri="{28A0092B-C50C-407E-A947-70E740481C1C}">
                <a14:useLocalDpi xmlns:a14="http://schemas.microsoft.com/office/drawing/2010/main" val="0"/>
              </a:ext>
            </a:extLst>
          </a:blip>
          <a:srcRect t="58365"/>
          <a:stretch/>
        </p:blipFill>
        <p:spPr>
          <a:xfrm>
            <a:off x="5411393" y="1234177"/>
            <a:ext cx="3365259" cy="3353314"/>
          </a:xfrm>
          <a:prstGeom prst="rect">
            <a:avLst/>
          </a:prstGeom>
        </p:spPr>
      </p:pic>
    </p:spTree>
    <p:extLst>
      <p:ext uri="{BB962C8B-B14F-4D97-AF65-F5344CB8AC3E}">
        <p14:creationId xmlns:p14="http://schemas.microsoft.com/office/powerpoint/2010/main" val="316640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400" dirty="0"/>
              <a:t>Latar Belakang</a:t>
            </a:r>
            <a:endParaRPr sz="2400" dirty="0"/>
          </a:p>
        </p:txBody>
      </p:sp>
      <p:sp>
        <p:nvSpPr>
          <p:cNvPr id="3436" name="Google Shape;3436;p38"/>
          <p:cNvSpPr txBox="1">
            <a:spLocks noGrp="1"/>
          </p:cNvSpPr>
          <p:nvPr>
            <p:ph type="subTitle" idx="2"/>
          </p:nvPr>
        </p:nvSpPr>
        <p:spPr>
          <a:xfrm>
            <a:off x="642535" y="2437788"/>
            <a:ext cx="6779048" cy="829800"/>
          </a:xfrm>
          <a:prstGeom prst="rect">
            <a:avLst/>
          </a:prstGeom>
        </p:spPr>
        <p:txBody>
          <a:bodyPr spcFirstLastPara="1" wrap="square" lIns="0" tIns="0" rIns="0" bIns="0" anchor="ctr" anchorCtr="0">
            <a:noAutofit/>
          </a:bodyPr>
          <a:lstStyle/>
          <a:p>
            <a:pPr marL="285750" lvl="0" indent="-285750" algn="just" rtl="0">
              <a:spcBef>
                <a:spcPts val="0"/>
              </a:spcBef>
              <a:spcAft>
                <a:spcPts val="0"/>
              </a:spcAft>
              <a:buFont typeface="Wingdings" panose="05000000000000000000" pitchFamily="2" charset="2"/>
              <a:buChar char="§"/>
            </a:pPr>
            <a:r>
              <a:rPr lang="en-US" sz="1400" dirty="0"/>
              <a:t>Media sosial atau situs </a:t>
            </a:r>
            <a:r>
              <a:rPr lang="en-US" sz="1400" dirty="0" err="1"/>
              <a:t>mikroblog</a:t>
            </a:r>
            <a:r>
              <a:rPr lang="en-US" sz="1400" dirty="0"/>
              <a:t> dapat digunakan sebagai sistem sensor untuk mendeteksi bencana dan kejadian lainnya pada suatu daerah (Crooks </a:t>
            </a:r>
            <a:r>
              <a:rPr lang="en-US" sz="1400" i="1" dirty="0"/>
              <a:t>et al.</a:t>
            </a:r>
            <a:r>
              <a:rPr lang="en-US" sz="1400" dirty="0"/>
              <a:t> 2013)</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Aliran informasi yang ada pada situs </a:t>
            </a:r>
            <a:r>
              <a:rPr lang="en-US" sz="1400" dirty="0" err="1"/>
              <a:t>mikroblog</a:t>
            </a:r>
            <a:r>
              <a:rPr lang="en-US" sz="1400" dirty="0"/>
              <a:t> tergolong tinggi dan cepat, sehingga bermanfaat untuk pemrosesan informasi (Imran </a:t>
            </a:r>
            <a:r>
              <a:rPr lang="en-US" sz="1400" i="1" dirty="0"/>
              <a:t>et al</a:t>
            </a:r>
            <a:r>
              <a:rPr lang="en-US" sz="1400" dirty="0"/>
              <a:t>. 2013)</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Twitter dapat memberikan data untuk digunakan sebagai analisis </a:t>
            </a:r>
            <a:r>
              <a:rPr lang="en-US" sz="1400" i="1" dirty="0" err="1"/>
              <a:t>realtime</a:t>
            </a:r>
            <a:r>
              <a:rPr lang="en-US" sz="1400" i="1" dirty="0"/>
              <a:t> </a:t>
            </a:r>
            <a:r>
              <a:rPr lang="en-US" sz="1400" dirty="0"/>
              <a:t>selamat terjadinya situasi darurat (Terpstra</a:t>
            </a:r>
            <a:r>
              <a:rPr lang="en-US" sz="1400" i="1" dirty="0"/>
              <a:t> et al. </a:t>
            </a:r>
            <a:r>
              <a:rPr lang="en-US" sz="1400" dirty="0"/>
              <a:t>2012)</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Pengguna sering dapat menunjukkan kebiasaannya dalam penggunaan media sosial, sehingga dapat </a:t>
            </a:r>
            <a:r>
              <a:rPr lang="en-US" sz="1400" dirty="0" err="1"/>
              <a:t>diasumsikan</a:t>
            </a:r>
            <a:r>
              <a:rPr lang="en-US" sz="1400" dirty="0"/>
              <a:t> </a:t>
            </a:r>
            <a:r>
              <a:rPr lang="en-US" sz="1400" dirty="0" err="1"/>
              <a:t>klaster</a:t>
            </a:r>
            <a:r>
              <a:rPr lang="en-US" sz="1400" dirty="0"/>
              <a:t> yang terjadi adalah kebiasaan pengguna media sosial (</a:t>
            </a:r>
            <a:r>
              <a:rPr lang="en-US" sz="1400" dirty="0" err="1"/>
              <a:t>Dwianti</a:t>
            </a:r>
            <a:r>
              <a:rPr lang="en-US" sz="1400" dirty="0"/>
              <a:t>, 2019)</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Penyebaran penyakit menular langsung (COVID-19) menjadi perhatian serius dunia saat ini dalam hal penanganan kesehatan  (Susilo, 2020)</a:t>
            </a:r>
          </a:p>
        </p:txBody>
      </p:sp>
    </p:spTree>
    <p:extLst>
      <p:ext uri="{BB962C8B-B14F-4D97-AF65-F5344CB8AC3E}">
        <p14:creationId xmlns:p14="http://schemas.microsoft.com/office/powerpoint/2010/main" val="1604494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597388" y="0"/>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800" dirty="0"/>
              <a:t>METODE PENELITIAN</a:t>
            </a:r>
          </a:p>
        </p:txBody>
      </p:sp>
      <p:sp>
        <p:nvSpPr>
          <p:cNvPr id="8" name="Google Shape;3176;p34">
            <a:extLst>
              <a:ext uri="{FF2B5EF4-FFF2-40B4-BE49-F238E27FC236}">
                <a16:creationId xmlns:a16="http://schemas.microsoft.com/office/drawing/2014/main" id="{E603EBD4-F572-4AF1-B743-5AB8D302F24D}"/>
              </a:ext>
            </a:extLst>
          </p:cNvPr>
          <p:cNvSpPr txBox="1">
            <a:spLocks/>
          </p:cNvSpPr>
          <p:nvPr/>
        </p:nvSpPr>
        <p:spPr>
          <a:xfrm>
            <a:off x="3488963" y="2312821"/>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OPTICS</a:t>
            </a:r>
            <a:endParaRPr lang="en-ID" b="1" dirty="0"/>
          </a:p>
        </p:txBody>
      </p:sp>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2529317"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US" sz="1200" dirty="0"/>
          </a:p>
        </p:txBody>
      </p:sp>
      <p:pic>
        <p:nvPicPr>
          <p:cNvPr id="13" name="Picture 12" descr="Diagram&#10;&#10;Description automatically generated">
            <a:extLst>
              <a:ext uri="{FF2B5EF4-FFF2-40B4-BE49-F238E27FC236}">
                <a16:creationId xmlns:a16="http://schemas.microsoft.com/office/drawing/2014/main" id="{CF7A96CF-26E4-4730-9481-5C31CC64D957}"/>
              </a:ext>
            </a:extLst>
          </p:cNvPr>
          <p:cNvPicPr/>
          <p:nvPr/>
        </p:nvPicPr>
        <p:blipFill rotWithShape="1">
          <a:blip r:embed="rId3">
            <a:extLst>
              <a:ext uri="{28A0092B-C50C-407E-A947-70E740481C1C}">
                <a14:useLocalDpi xmlns:a14="http://schemas.microsoft.com/office/drawing/2010/main" val="0"/>
              </a:ext>
            </a:extLst>
          </a:blip>
          <a:srcRect t="52987"/>
          <a:stretch/>
        </p:blipFill>
        <p:spPr>
          <a:xfrm>
            <a:off x="5843018" y="1582828"/>
            <a:ext cx="2785553" cy="2885936"/>
          </a:xfrm>
          <a:prstGeom prst="rect">
            <a:avLst/>
          </a:prstGeom>
        </p:spPr>
      </p:pic>
      <p:sp>
        <p:nvSpPr>
          <p:cNvPr id="14" name="Google Shape;3165;p34">
            <a:extLst>
              <a:ext uri="{FF2B5EF4-FFF2-40B4-BE49-F238E27FC236}">
                <a16:creationId xmlns:a16="http://schemas.microsoft.com/office/drawing/2014/main" id="{5179440A-554B-44F0-867F-85DEC544AD2D}"/>
              </a:ext>
            </a:extLst>
          </p:cNvPr>
          <p:cNvSpPr txBox="1">
            <a:spLocks/>
          </p:cNvSpPr>
          <p:nvPr/>
        </p:nvSpPr>
        <p:spPr>
          <a:xfrm>
            <a:off x="720000" y="904838"/>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400" dirty="0" err="1">
                <a:solidFill>
                  <a:srgbClr val="020305"/>
                </a:solidFill>
              </a:rPr>
              <a:t>Klasterisasi</a:t>
            </a:r>
            <a:endParaRPr lang="en-ID" sz="2400" dirty="0">
              <a:solidFill>
                <a:srgbClr val="020305"/>
              </a:solidFill>
            </a:endParaRPr>
          </a:p>
        </p:txBody>
      </p:sp>
      <p:pic>
        <p:nvPicPr>
          <p:cNvPr id="16" name="Picture 15" descr="Diagram&#10;&#10;Description automatically generated">
            <a:extLst>
              <a:ext uri="{FF2B5EF4-FFF2-40B4-BE49-F238E27FC236}">
                <a16:creationId xmlns:a16="http://schemas.microsoft.com/office/drawing/2014/main" id="{7416945C-67D9-4EE7-8FA9-4F24A208BD7F}"/>
              </a:ext>
            </a:extLst>
          </p:cNvPr>
          <p:cNvPicPr/>
          <p:nvPr/>
        </p:nvPicPr>
        <p:blipFill rotWithShape="1">
          <a:blip r:embed="rId3">
            <a:extLst>
              <a:ext uri="{28A0092B-C50C-407E-A947-70E740481C1C}">
                <a14:useLocalDpi xmlns:a14="http://schemas.microsoft.com/office/drawing/2010/main" val="0"/>
              </a:ext>
            </a:extLst>
          </a:blip>
          <a:srcRect b="46986"/>
          <a:stretch/>
        </p:blipFill>
        <p:spPr>
          <a:xfrm>
            <a:off x="838109" y="904838"/>
            <a:ext cx="3136723" cy="3664544"/>
          </a:xfrm>
          <a:prstGeom prst="rect">
            <a:avLst/>
          </a:prstGeom>
        </p:spPr>
      </p:pic>
    </p:spTree>
    <p:extLst>
      <p:ext uri="{BB962C8B-B14F-4D97-AF65-F5344CB8AC3E}">
        <p14:creationId xmlns:p14="http://schemas.microsoft.com/office/powerpoint/2010/main" val="2174955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761642" y="2251710"/>
            <a:ext cx="7620715" cy="1390650"/>
          </a:xfrm>
          <a:prstGeom prst="rect">
            <a:avLst/>
          </a:prstGeom>
        </p:spPr>
        <p:txBody>
          <a:bodyPr spcFirstLastPara="1" wrap="square" lIns="0" tIns="0" rIns="0" bIns="0" anchor="ctr" anchorCtr="0">
            <a:noAutofit/>
          </a:bodyPr>
          <a:lstStyle/>
          <a:p>
            <a:pPr marL="0" lvl="0" indent="0" algn="ctr"/>
            <a:r>
              <a:rPr lang="en-ID" dirty="0"/>
              <a:t>Kualitas </a:t>
            </a:r>
            <a:r>
              <a:rPr lang="en-ID" dirty="0" err="1"/>
              <a:t>klaster</a:t>
            </a:r>
            <a:r>
              <a:rPr lang="en-ID" dirty="0"/>
              <a:t> </a:t>
            </a:r>
            <a:r>
              <a:rPr lang="en-ID" i="1" dirty="0"/>
              <a:t>C</a:t>
            </a:r>
            <a:r>
              <a:rPr lang="en-ID" i="1" baseline="-25000" dirty="0"/>
              <a:t>i</a:t>
            </a:r>
            <a:r>
              <a:rPr lang="en-ID" i="1" dirty="0"/>
              <a:t> </a:t>
            </a:r>
            <a:r>
              <a:rPr lang="en-ID" dirty="0"/>
              <a:t>dapat diukur dengan menggunakan </a:t>
            </a:r>
            <a:r>
              <a:rPr lang="en-ID" i="1" dirty="0"/>
              <a:t>silhouette coefficient.</a:t>
            </a:r>
            <a:r>
              <a:rPr lang="en-ID" dirty="0"/>
              <a:t> Teknik ini memberikan representasi grafis singkat dari seberapa baik setiap objek terletak pada kelompok. Analisa metode validitas ini dilakukan dengan melihat besar nilai s. Hasil perhitungan nilai indeks validitas silhouette dapat bervariasi antara -1 hingga 1 (Budiman et al., 2016). </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3" y="1519916"/>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Evaluasi Hasil </a:t>
            </a:r>
            <a:r>
              <a:rPr lang="en-US" b="1" i="1" dirty="0"/>
              <a:t>(Silhouette Coefficient)</a:t>
            </a:r>
            <a:endParaRPr lang="en-ID" b="1" i="1" dirty="0"/>
          </a:p>
        </p:txBody>
      </p:sp>
    </p:spTree>
    <p:extLst>
      <p:ext uri="{BB962C8B-B14F-4D97-AF65-F5344CB8AC3E}">
        <p14:creationId xmlns:p14="http://schemas.microsoft.com/office/powerpoint/2010/main" val="1734092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Pada perancangan sistem ini digunakan konsep UML (Unified Modelling Language), yaitu Use Case Diagram dan Activity Diagram. Use Case Diagram digunakan sebagai penggambaran interaksi antar aktor dengan sistem, sedangkan Activity Diagram digunakan untuk menggambarkan alur penggunaan sistem.</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Perancangan Sistem</a:t>
            </a:r>
            <a:endParaRPr lang="en-ID" b="1" dirty="0"/>
          </a:p>
        </p:txBody>
      </p:sp>
      <p:sp>
        <p:nvSpPr>
          <p:cNvPr id="14" name="Google Shape;3176;p34">
            <a:extLst>
              <a:ext uri="{FF2B5EF4-FFF2-40B4-BE49-F238E27FC236}">
                <a16:creationId xmlns:a16="http://schemas.microsoft.com/office/drawing/2014/main" id="{EAD5E049-B480-4E4C-BDF3-C5BA2AA145EA}"/>
              </a:ext>
            </a:extLst>
          </p:cNvPr>
          <p:cNvSpPr txBox="1">
            <a:spLocks/>
          </p:cNvSpPr>
          <p:nvPr/>
        </p:nvSpPr>
        <p:spPr>
          <a:xfrm>
            <a:off x="3414711" y="3240125"/>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400" dirty="0"/>
              <a:t> </a:t>
            </a:r>
            <a:endParaRPr lang="en-ID" sz="1400" dirty="0"/>
          </a:p>
        </p:txBody>
      </p:sp>
      <p:sp>
        <p:nvSpPr>
          <p:cNvPr id="15" name="Google Shape;3176;p34">
            <a:extLst>
              <a:ext uri="{FF2B5EF4-FFF2-40B4-BE49-F238E27FC236}">
                <a16:creationId xmlns:a16="http://schemas.microsoft.com/office/drawing/2014/main" id="{46A8373B-646F-4D27-8D06-AAFBA08EFBE1}"/>
              </a:ext>
            </a:extLst>
          </p:cNvPr>
          <p:cNvSpPr txBox="1">
            <a:spLocks/>
          </p:cNvSpPr>
          <p:nvPr/>
        </p:nvSpPr>
        <p:spPr>
          <a:xfrm>
            <a:off x="413861" y="3240125"/>
            <a:ext cx="243649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Implementasi Sistem</a:t>
            </a:r>
            <a:endParaRPr lang="en-ID" b="1" dirty="0"/>
          </a:p>
        </p:txBody>
      </p:sp>
      <p:sp>
        <p:nvSpPr>
          <p:cNvPr id="19" name="Rectangle 18">
            <a:extLst>
              <a:ext uri="{FF2B5EF4-FFF2-40B4-BE49-F238E27FC236}">
                <a16:creationId xmlns:a16="http://schemas.microsoft.com/office/drawing/2014/main" id="{368C622B-70B8-4FE7-99DC-17CF1DCDB8AC}"/>
              </a:ext>
            </a:extLst>
          </p:cNvPr>
          <p:cNvSpPr/>
          <p:nvPr/>
        </p:nvSpPr>
        <p:spPr>
          <a:xfrm>
            <a:off x="3414710" y="2814243"/>
            <a:ext cx="5394009" cy="1815882"/>
          </a:xfrm>
          <a:prstGeom prst="rect">
            <a:avLst/>
          </a:prstGeom>
        </p:spPr>
        <p:txBody>
          <a:bodyPr wrap="square">
            <a:spAutoFit/>
          </a:bodyPr>
          <a:lstStyle/>
          <a:p>
            <a:r>
              <a:rPr lang="en-ID" dirty="0">
                <a:latin typeface="Fira Sans Light" panose="020B0604020202020204" charset="0"/>
              </a:rPr>
              <a:t>Implementasi sistem pada penelitian ini yaitu menggunakan pengolahan data dalam website untuk menampilkan hasil sebaran </a:t>
            </a:r>
            <a:r>
              <a:rPr lang="en-ID" dirty="0" err="1">
                <a:latin typeface="Fira Sans Light" panose="020B0604020202020204" charset="0"/>
              </a:rPr>
              <a:t>klasterisasi</a:t>
            </a:r>
            <a:r>
              <a:rPr lang="en-ID" dirty="0">
                <a:latin typeface="Fira Sans Light" panose="020B0604020202020204" charset="0"/>
              </a:rPr>
              <a:t>. Sistem ini dibangun dengan menggunakan bahasa pemrograman Python dan framework Flask untuk menjalankan model </a:t>
            </a:r>
            <a:r>
              <a:rPr lang="en-ID" dirty="0" err="1">
                <a:latin typeface="Fira Sans Light" panose="020B0604020202020204" charset="0"/>
              </a:rPr>
              <a:t>klasterisasi</a:t>
            </a:r>
            <a:r>
              <a:rPr lang="en-ID" dirty="0">
                <a:latin typeface="Fira Sans Light" panose="020B0604020202020204" charset="0"/>
              </a:rPr>
              <a:t> perbandingan DBSCAN atau OPTICS dengan memanfaatkan library Python </a:t>
            </a:r>
            <a:r>
              <a:rPr lang="en-ID" dirty="0" err="1">
                <a:latin typeface="Fira Sans Light" panose="020B0604020202020204" charset="0"/>
              </a:rPr>
              <a:t>plotly</a:t>
            </a:r>
            <a:r>
              <a:rPr lang="en-ID" dirty="0">
                <a:latin typeface="Fira Sans Light" panose="020B0604020202020204" charset="0"/>
              </a:rPr>
              <a:t> (https://plotly.com/python/maps/) sebagai menampilkan hasil </a:t>
            </a:r>
            <a:r>
              <a:rPr lang="en-ID" dirty="0" err="1">
                <a:latin typeface="Fira Sans Light" panose="020B0604020202020204" charset="0"/>
              </a:rPr>
              <a:t>geovisualisasi</a:t>
            </a:r>
            <a:r>
              <a:rPr lang="en-ID" dirty="0">
                <a:latin typeface="Fira Sans Light" panose="020B0604020202020204" charset="0"/>
              </a:rPr>
              <a:t> dan manajemen pengguna.</a:t>
            </a:r>
          </a:p>
        </p:txBody>
      </p:sp>
    </p:spTree>
    <p:extLst>
      <p:ext uri="{BB962C8B-B14F-4D97-AF65-F5344CB8AC3E}">
        <p14:creationId xmlns:p14="http://schemas.microsoft.com/office/powerpoint/2010/main" val="209287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3" y="132549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JADWAL PENELITIAN</a:t>
            </a:r>
            <a:endParaRPr lang="en-ID" b="1" i="1" dirty="0"/>
          </a:p>
        </p:txBody>
      </p:sp>
      <p:graphicFrame>
        <p:nvGraphicFramePr>
          <p:cNvPr id="5" name="Table 4">
            <a:extLst>
              <a:ext uri="{FF2B5EF4-FFF2-40B4-BE49-F238E27FC236}">
                <a16:creationId xmlns:a16="http://schemas.microsoft.com/office/drawing/2014/main" id="{EDE4590A-4A2B-4B8C-BB14-425419639620}"/>
              </a:ext>
            </a:extLst>
          </p:cNvPr>
          <p:cNvGraphicFramePr>
            <a:graphicFrameLocks noGrp="1"/>
          </p:cNvGraphicFramePr>
          <p:nvPr>
            <p:extLst>
              <p:ext uri="{D42A27DB-BD31-4B8C-83A1-F6EECF244321}">
                <p14:modId xmlns:p14="http://schemas.microsoft.com/office/powerpoint/2010/main" val="1248126480"/>
              </p:ext>
            </p:extLst>
          </p:nvPr>
        </p:nvGraphicFramePr>
        <p:xfrm>
          <a:off x="251998" y="2232473"/>
          <a:ext cx="8640002" cy="1997202"/>
        </p:xfrm>
        <a:graphic>
          <a:graphicData uri="http://schemas.openxmlformats.org/drawingml/2006/table">
            <a:tbl>
              <a:tblPr firstRow="1" firstCol="1" bandRow="1"/>
              <a:tblGrid>
                <a:gridCol w="558546">
                  <a:extLst>
                    <a:ext uri="{9D8B030D-6E8A-4147-A177-3AD203B41FA5}">
                      <a16:colId xmlns:a16="http://schemas.microsoft.com/office/drawing/2014/main" val="1009372021"/>
                    </a:ext>
                  </a:extLst>
                </a:gridCol>
                <a:gridCol w="2161486">
                  <a:extLst>
                    <a:ext uri="{9D8B030D-6E8A-4147-A177-3AD203B41FA5}">
                      <a16:colId xmlns:a16="http://schemas.microsoft.com/office/drawing/2014/main" val="2812294338"/>
                    </a:ext>
                  </a:extLst>
                </a:gridCol>
                <a:gridCol w="303103">
                  <a:extLst>
                    <a:ext uri="{9D8B030D-6E8A-4147-A177-3AD203B41FA5}">
                      <a16:colId xmlns:a16="http://schemas.microsoft.com/office/drawing/2014/main" val="773086308"/>
                    </a:ext>
                  </a:extLst>
                </a:gridCol>
                <a:gridCol w="299193">
                  <a:extLst>
                    <a:ext uri="{9D8B030D-6E8A-4147-A177-3AD203B41FA5}">
                      <a16:colId xmlns:a16="http://schemas.microsoft.com/office/drawing/2014/main" val="2859368581"/>
                    </a:ext>
                  </a:extLst>
                </a:gridCol>
                <a:gridCol w="299193">
                  <a:extLst>
                    <a:ext uri="{9D8B030D-6E8A-4147-A177-3AD203B41FA5}">
                      <a16:colId xmlns:a16="http://schemas.microsoft.com/office/drawing/2014/main" val="2100311522"/>
                    </a:ext>
                  </a:extLst>
                </a:gridCol>
                <a:gridCol w="303103">
                  <a:extLst>
                    <a:ext uri="{9D8B030D-6E8A-4147-A177-3AD203B41FA5}">
                      <a16:colId xmlns:a16="http://schemas.microsoft.com/office/drawing/2014/main" val="161175690"/>
                    </a:ext>
                  </a:extLst>
                </a:gridCol>
                <a:gridCol w="273776">
                  <a:extLst>
                    <a:ext uri="{9D8B030D-6E8A-4147-A177-3AD203B41FA5}">
                      <a16:colId xmlns:a16="http://schemas.microsoft.com/office/drawing/2014/main" val="2425093805"/>
                    </a:ext>
                  </a:extLst>
                </a:gridCol>
                <a:gridCol w="271822">
                  <a:extLst>
                    <a:ext uri="{9D8B030D-6E8A-4147-A177-3AD203B41FA5}">
                      <a16:colId xmlns:a16="http://schemas.microsoft.com/office/drawing/2014/main" val="2147789079"/>
                    </a:ext>
                  </a:extLst>
                </a:gridCol>
                <a:gridCol w="271822">
                  <a:extLst>
                    <a:ext uri="{9D8B030D-6E8A-4147-A177-3AD203B41FA5}">
                      <a16:colId xmlns:a16="http://schemas.microsoft.com/office/drawing/2014/main" val="1968964266"/>
                    </a:ext>
                  </a:extLst>
                </a:gridCol>
                <a:gridCol w="273776">
                  <a:extLst>
                    <a:ext uri="{9D8B030D-6E8A-4147-A177-3AD203B41FA5}">
                      <a16:colId xmlns:a16="http://schemas.microsoft.com/office/drawing/2014/main" val="612339640"/>
                    </a:ext>
                  </a:extLst>
                </a:gridCol>
                <a:gridCol w="242480">
                  <a:extLst>
                    <a:ext uri="{9D8B030D-6E8A-4147-A177-3AD203B41FA5}">
                      <a16:colId xmlns:a16="http://schemas.microsoft.com/office/drawing/2014/main" val="1591937246"/>
                    </a:ext>
                  </a:extLst>
                </a:gridCol>
                <a:gridCol w="242480">
                  <a:extLst>
                    <a:ext uri="{9D8B030D-6E8A-4147-A177-3AD203B41FA5}">
                      <a16:colId xmlns:a16="http://schemas.microsoft.com/office/drawing/2014/main" val="2571226200"/>
                    </a:ext>
                  </a:extLst>
                </a:gridCol>
                <a:gridCol w="242480">
                  <a:extLst>
                    <a:ext uri="{9D8B030D-6E8A-4147-A177-3AD203B41FA5}">
                      <a16:colId xmlns:a16="http://schemas.microsoft.com/office/drawing/2014/main" val="2611646059"/>
                    </a:ext>
                  </a:extLst>
                </a:gridCol>
                <a:gridCol w="246386">
                  <a:extLst>
                    <a:ext uri="{9D8B030D-6E8A-4147-A177-3AD203B41FA5}">
                      <a16:colId xmlns:a16="http://schemas.microsoft.com/office/drawing/2014/main" val="982677930"/>
                    </a:ext>
                  </a:extLst>
                </a:gridCol>
                <a:gridCol w="228770">
                  <a:extLst>
                    <a:ext uri="{9D8B030D-6E8A-4147-A177-3AD203B41FA5}">
                      <a16:colId xmlns:a16="http://schemas.microsoft.com/office/drawing/2014/main" val="272696648"/>
                    </a:ext>
                  </a:extLst>
                </a:gridCol>
                <a:gridCol w="228770">
                  <a:extLst>
                    <a:ext uri="{9D8B030D-6E8A-4147-A177-3AD203B41FA5}">
                      <a16:colId xmlns:a16="http://schemas.microsoft.com/office/drawing/2014/main" val="4190337599"/>
                    </a:ext>
                  </a:extLst>
                </a:gridCol>
                <a:gridCol w="228770">
                  <a:extLst>
                    <a:ext uri="{9D8B030D-6E8A-4147-A177-3AD203B41FA5}">
                      <a16:colId xmlns:a16="http://schemas.microsoft.com/office/drawing/2014/main" val="3464874760"/>
                    </a:ext>
                  </a:extLst>
                </a:gridCol>
                <a:gridCol w="228770">
                  <a:extLst>
                    <a:ext uri="{9D8B030D-6E8A-4147-A177-3AD203B41FA5}">
                      <a16:colId xmlns:a16="http://schemas.microsoft.com/office/drawing/2014/main" val="3736175328"/>
                    </a:ext>
                  </a:extLst>
                </a:gridCol>
                <a:gridCol w="220990">
                  <a:extLst>
                    <a:ext uri="{9D8B030D-6E8A-4147-A177-3AD203B41FA5}">
                      <a16:colId xmlns:a16="http://schemas.microsoft.com/office/drawing/2014/main" val="1790237597"/>
                    </a:ext>
                  </a:extLst>
                </a:gridCol>
                <a:gridCol w="220990">
                  <a:extLst>
                    <a:ext uri="{9D8B030D-6E8A-4147-A177-3AD203B41FA5}">
                      <a16:colId xmlns:a16="http://schemas.microsoft.com/office/drawing/2014/main" val="3047213877"/>
                    </a:ext>
                  </a:extLst>
                </a:gridCol>
                <a:gridCol w="220990">
                  <a:extLst>
                    <a:ext uri="{9D8B030D-6E8A-4147-A177-3AD203B41FA5}">
                      <a16:colId xmlns:a16="http://schemas.microsoft.com/office/drawing/2014/main" val="1615399015"/>
                    </a:ext>
                  </a:extLst>
                </a:gridCol>
                <a:gridCol w="220990">
                  <a:extLst>
                    <a:ext uri="{9D8B030D-6E8A-4147-A177-3AD203B41FA5}">
                      <a16:colId xmlns:a16="http://schemas.microsoft.com/office/drawing/2014/main" val="3905759185"/>
                    </a:ext>
                  </a:extLst>
                </a:gridCol>
                <a:gridCol w="212829">
                  <a:extLst>
                    <a:ext uri="{9D8B030D-6E8A-4147-A177-3AD203B41FA5}">
                      <a16:colId xmlns:a16="http://schemas.microsoft.com/office/drawing/2014/main" val="1407187524"/>
                    </a:ext>
                  </a:extLst>
                </a:gridCol>
                <a:gridCol w="212829">
                  <a:extLst>
                    <a:ext uri="{9D8B030D-6E8A-4147-A177-3AD203B41FA5}">
                      <a16:colId xmlns:a16="http://schemas.microsoft.com/office/drawing/2014/main" val="2525898046"/>
                    </a:ext>
                  </a:extLst>
                </a:gridCol>
                <a:gridCol w="212829">
                  <a:extLst>
                    <a:ext uri="{9D8B030D-6E8A-4147-A177-3AD203B41FA5}">
                      <a16:colId xmlns:a16="http://schemas.microsoft.com/office/drawing/2014/main" val="2106410972"/>
                    </a:ext>
                  </a:extLst>
                </a:gridCol>
                <a:gridCol w="212829">
                  <a:extLst>
                    <a:ext uri="{9D8B030D-6E8A-4147-A177-3AD203B41FA5}">
                      <a16:colId xmlns:a16="http://schemas.microsoft.com/office/drawing/2014/main" val="211892665"/>
                    </a:ext>
                  </a:extLst>
                </a:gridCol>
              </a:tblGrid>
              <a:tr h="182880">
                <a:tc>
                  <a:txBody>
                    <a:bodyPr/>
                    <a:lstStyle/>
                    <a:p>
                      <a:pPr>
                        <a:lnSpc>
                          <a:spcPct val="150000"/>
                        </a:lnSpc>
                      </a:pPr>
                      <a:r>
                        <a:rPr lang="en-ID" sz="1200" b="1" dirty="0">
                          <a:solidFill>
                            <a:srgbClr val="020305"/>
                          </a:solidFill>
                          <a:effectLst/>
                          <a:latin typeface="Fira Sans Light" panose="020B0604020202020204" charset="0"/>
                        </a:rPr>
                        <a:t>No</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gridSpan="4">
                  <a:txBody>
                    <a:bodyPr/>
                    <a:lstStyle/>
                    <a:p>
                      <a:pPr algn="ctr">
                        <a:lnSpc>
                          <a:spcPct val="150000"/>
                        </a:lnSpc>
                      </a:pPr>
                      <a:r>
                        <a:rPr lang="en-ID" sz="1200" b="1" dirty="0">
                          <a:solidFill>
                            <a:srgbClr val="020305"/>
                          </a:solidFill>
                          <a:effectLst/>
                          <a:latin typeface="Fira Sans Light" panose="020B0604020202020204" charset="0"/>
                        </a:rPr>
                        <a:t>Juni</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Juli</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100" b="1" dirty="0">
                          <a:solidFill>
                            <a:srgbClr val="020305"/>
                          </a:solidFill>
                          <a:effectLst/>
                          <a:latin typeface="Fira Sans Light" panose="020B0604020202020204" charset="0"/>
                        </a:rPr>
                        <a:t>Agustus</a:t>
                      </a:r>
                    </a:p>
                    <a:p>
                      <a:pPr algn="ctr">
                        <a:lnSpc>
                          <a:spcPct val="150000"/>
                        </a:lnSpc>
                      </a:pPr>
                      <a:r>
                        <a:rPr lang="en-ID" sz="1100" b="1" dirty="0">
                          <a:solidFill>
                            <a:srgbClr val="020305"/>
                          </a:solidFill>
                          <a:effectLst/>
                          <a:latin typeface="Fira Sans Light" panose="020B0604020202020204" charset="0"/>
                        </a:rPr>
                        <a:t>2022</a:t>
                      </a:r>
                      <a:endParaRPr lang="en-ID" sz="11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100" b="1" dirty="0">
                          <a:solidFill>
                            <a:srgbClr val="020305"/>
                          </a:solidFill>
                          <a:effectLst/>
                          <a:latin typeface="Fira Sans Light" panose="020B0604020202020204" charset="0"/>
                        </a:rPr>
                        <a:t>September</a:t>
                      </a:r>
                    </a:p>
                    <a:p>
                      <a:pPr algn="ctr">
                        <a:lnSpc>
                          <a:spcPct val="150000"/>
                        </a:lnSpc>
                      </a:pPr>
                      <a:r>
                        <a:rPr lang="en-ID" sz="1100" b="1" dirty="0">
                          <a:solidFill>
                            <a:srgbClr val="020305"/>
                          </a:solidFill>
                          <a:effectLst/>
                          <a:latin typeface="Fira Sans Light" panose="020B0604020202020204" charset="0"/>
                        </a:rPr>
                        <a:t>2022</a:t>
                      </a:r>
                      <a:endParaRPr lang="en-ID" sz="11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Oktober</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November</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585388744"/>
                  </a:ext>
                </a:extLst>
              </a:tr>
              <a:tr h="182880">
                <a:tc>
                  <a:txBody>
                    <a:bodyPr/>
                    <a:lstStyle/>
                    <a:p>
                      <a:pPr algn="r">
                        <a:lnSpc>
                          <a:spcPct val="150000"/>
                        </a:lnSpc>
                      </a:pPr>
                      <a:r>
                        <a:rPr lang="en-ID" sz="1200" b="1">
                          <a:solidFill>
                            <a:srgbClr val="020305"/>
                          </a:solidFill>
                          <a:effectLst/>
                          <a:latin typeface="Fira Sans Light" panose="020B0604020202020204" charset="0"/>
                        </a:rPr>
                        <a:t>1</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Penyusunan Proposal</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9789135"/>
                  </a:ext>
                </a:extLst>
              </a:tr>
              <a:tr h="182880">
                <a:tc>
                  <a:txBody>
                    <a:bodyPr/>
                    <a:lstStyle/>
                    <a:p>
                      <a:pPr algn="r">
                        <a:lnSpc>
                          <a:spcPct val="150000"/>
                        </a:lnSpc>
                      </a:pPr>
                      <a:r>
                        <a:rPr lang="en-ID" sz="1200" b="1">
                          <a:solidFill>
                            <a:srgbClr val="020305"/>
                          </a:solidFill>
                          <a:effectLst/>
                          <a:latin typeface="Fira Sans Light" panose="020B0604020202020204" charset="0"/>
                        </a:rPr>
                        <a:t>2</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Akuisisi </a:t>
                      </a:r>
                      <a:r>
                        <a:rPr lang="en-ID" sz="1200" b="1" i="1" dirty="0">
                          <a:solidFill>
                            <a:srgbClr val="020305"/>
                          </a:solidFill>
                          <a:effectLst/>
                          <a:latin typeface="Fira Sans Light" panose="020B0604020202020204" charset="0"/>
                        </a:rPr>
                        <a:t>tweet</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0049112"/>
                  </a:ext>
                </a:extLst>
              </a:tr>
              <a:tr h="182880">
                <a:tc>
                  <a:txBody>
                    <a:bodyPr/>
                    <a:lstStyle/>
                    <a:p>
                      <a:pPr algn="r">
                        <a:lnSpc>
                          <a:spcPct val="150000"/>
                        </a:lnSpc>
                      </a:pPr>
                      <a:r>
                        <a:rPr lang="en-ID" sz="1200" b="1">
                          <a:solidFill>
                            <a:srgbClr val="020305"/>
                          </a:solidFill>
                          <a:effectLst/>
                          <a:latin typeface="Fira Sans Light" panose="020B0604020202020204" charset="0"/>
                        </a:rPr>
                        <a:t>3</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Praproses</a:t>
                      </a:r>
                      <a:r>
                        <a:rPr lang="en-ID" sz="1200" b="1" dirty="0">
                          <a:solidFill>
                            <a:srgbClr val="020305"/>
                          </a:solidFill>
                          <a:effectLst/>
                          <a:latin typeface="Fira Sans Light" panose="020B0604020202020204" charset="0"/>
                        </a:rPr>
                        <a:t> Data</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1833680"/>
                  </a:ext>
                </a:extLst>
              </a:tr>
              <a:tr h="182880">
                <a:tc>
                  <a:txBody>
                    <a:bodyPr/>
                    <a:lstStyle/>
                    <a:p>
                      <a:pPr algn="r">
                        <a:lnSpc>
                          <a:spcPct val="150000"/>
                        </a:lnSpc>
                      </a:pPr>
                      <a:r>
                        <a:rPr lang="en-ID" sz="1200" b="1">
                          <a:solidFill>
                            <a:srgbClr val="020305"/>
                          </a:solidFill>
                          <a:effectLst/>
                          <a:latin typeface="Fira Sans Light" panose="020B0604020202020204" charset="0"/>
                        </a:rPr>
                        <a:t>4</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Klasterisasi</a:t>
                      </a:r>
                      <a:r>
                        <a:rPr lang="en-ID" sz="1200" b="1" dirty="0">
                          <a:solidFill>
                            <a:srgbClr val="020305"/>
                          </a:solidFill>
                          <a:effectLst/>
                          <a:latin typeface="Fira Sans Light" panose="020B0604020202020204" charset="0"/>
                        </a:rPr>
                        <a:t> 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5277327"/>
                  </a:ext>
                </a:extLst>
              </a:tr>
              <a:tr h="182880">
                <a:tc>
                  <a:txBody>
                    <a:bodyPr/>
                    <a:lstStyle/>
                    <a:p>
                      <a:pPr algn="r">
                        <a:lnSpc>
                          <a:spcPct val="150000"/>
                        </a:lnSpc>
                      </a:pPr>
                      <a:r>
                        <a:rPr lang="en-ID" sz="1200" b="1">
                          <a:solidFill>
                            <a:srgbClr val="020305"/>
                          </a:solidFill>
                          <a:effectLst/>
                          <a:latin typeface="Fira Sans Light" panose="020B0604020202020204" charset="0"/>
                        </a:rPr>
                        <a:t>5</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US"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rPr>
                        <a:t>Evaluasi Hasil 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extLst>
                  <a:ext uri="{0D108BD9-81ED-4DB2-BD59-A6C34878D82A}">
                    <a16:rowId xmlns:a16="http://schemas.microsoft.com/office/drawing/2014/main" val="3761871839"/>
                  </a:ext>
                </a:extLst>
              </a:tr>
              <a:tr h="165735">
                <a:tc>
                  <a:txBody>
                    <a:bodyPr/>
                    <a:lstStyle/>
                    <a:p>
                      <a:pPr algn="r">
                        <a:lnSpc>
                          <a:spcPct val="150000"/>
                        </a:lnSpc>
                      </a:pPr>
                      <a:r>
                        <a:rPr lang="en-ID" sz="1200" b="1">
                          <a:solidFill>
                            <a:srgbClr val="020305"/>
                          </a:solidFill>
                          <a:effectLst/>
                          <a:latin typeface="Fira Sans Light" panose="020B0604020202020204" charset="0"/>
                        </a:rPr>
                        <a:t>6</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Geovisualisasi</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extLst>
                  <a:ext uri="{0D108BD9-81ED-4DB2-BD59-A6C34878D82A}">
                    <a16:rowId xmlns:a16="http://schemas.microsoft.com/office/drawing/2014/main" val="1157680533"/>
                  </a:ext>
                </a:extLst>
              </a:tr>
            </a:tbl>
          </a:graphicData>
        </a:graphic>
      </p:graphicFrame>
    </p:spTree>
    <p:extLst>
      <p:ext uri="{BB962C8B-B14F-4D97-AF65-F5344CB8AC3E}">
        <p14:creationId xmlns:p14="http://schemas.microsoft.com/office/powerpoint/2010/main" val="3190130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id-ID" dirty="0"/>
              <a:t>HASIL PEMBAHASAN</a:t>
            </a:r>
            <a:endParaRPr dirty="0"/>
          </a:p>
        </p:txBody>
      </p:sp>
      <p:sp>
        <p:nvSpPr>
          <p:cNvPr id="3183" name="Google Shape;3183;p35"/>
          <p:cNvSpPr txBox="1">
            <a:spLocks noGrp="1"/>
          </p:cNvSpPr>
          <p:nvPr>
            <p:ph type="subTitle" idx="1"/>
          </p:nvPr>
        </p:nvSpPr>
        <p:spPr>
          <a:xfrm>
            <a:off x="6185955" y="3393759"/>
            <a:ext cx="223804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a:t>
            </a:r>
            <a:r>
              <a:rPr lang="id-ID" dirty="0"/>
              <a:t>4</a:t>
            </a:r>
            <a:r>
              <a:rPr lang="en" dirty="0"/>
              <a:t>.</a:t>
            </a:r>
            <a:endParaRPr dirty="0"/>
          </a:p>
        </p:txBody>
      </p:sp>
      <p:pic>
        <p:nvPicPr>
          <p:cNvPr id="5" name="Picture 4">
            <a:extLst>
              <a:ext uri="{FF2B5EF4-FFF2-40B4-BE49-F238E27FC236}">
                <a16:creationId xmlns:a16="http://schemas.microsoft.com/office/drawing/2014/main" id="{32AD6352-DC1E-410F-B42C-8BE7067FB2FF}"/>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68914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176" name="Google Shape;3176;p34"/>
          <p:cNvSpPr txBox="1">
            <a:spLocks noGrp="1"/>
          </p:cNvSpPr>
          <p:nvPr>
            <p:ph type="subTitle" idx="14"/>
          </p:nvPr>
        </p:nvSpPr>
        <p:spPr>
          <a:xfrm>
            <a:off x="6485802" y="3013710"/>
            <a:ext cx="2452458" cy="1115604"/>
          </a:xfrm>
          <a:prstGeom prst="rect">
            <a:avLst/>
          </a:prstGeom>
        </p:spPr>
        <p:txBody>
          <a:bodyPr spcFirstLastPara="1" wrap="square" lIns="0" tIns="0" rIns="0" bIns="0" anchor="ctr" anchorCtr="0">
            <a:noAutofit/>
          </a:bodyPr>
          <a:lstStyle/>
          <a:p>
            <a:pPr marL="0" lvl="0" indent="0" algn="ctr"/>
            <a:r>
              <a:rPr lang="en-US" sz="1200" dirty="0"/>
              <a:t>Hasil dari program disimpan dalam bentuk file </a:t>
            </a:r>
            <a:r>
              <a:rPr lang="en-US" sz="1200" i="1" dirty="0"/>
              <a:t>Comma Separated Value </a:t>
            </a:r>
            <a:r>
              <a:rPr lang="en-US" sz="1200" dirty="0"/>
              <a:t>(CSV) dengan atribut </a:t>
            </a:r>
            <a:r>
              <a:rPr lang="en-US" sz="1200" i="1" dirty="0"/>
              <a:t>id, date, username, tweet, latitude, longitude</a:t>
            </a:r>
            <a:endParaRPr sz="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6847" y="90305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dirty="0"/>
              <a:t>HASIL AKUISISI / </a:t>
            </a:r>
            <a:r>
              <a:rPr lang="id-ID" b="1" i="1" dirty="0"/>
              <a:t>SCRAPING</a:t>
            </a:r>
            <a:r>
              <a:rPr lang="id-ID" b="1" dirty="0"/>
              <a:t>  TWEET</a:t>
            </a:r>
            <a:endParaRPr lang="en-ID" b="1" i="1" dirty="0"/>
          </a:p>
        </p:txBody>
      </p:sp>
      <p:grpSp>
        <p:nvGrpSpPr>
          <p:cNvPr id="3" name="Group 2">
            <a:extLst>
              <a:ext uri="{FF2B5EF4-FFF2-40B4-BE49-F238E27FC236}">
                <a16:creationId xmlns:a16="http://schemas.microsoft.com/office/drawing/2014/main" id="{CB653B17-D093-40AD-A4D5-004691C09AF5}"/>
              </a:ext>
            </a:extLst>
          </p:cNvPr>
          <p:cNvGrpSpPr/>
          <p:nvPr/>
        </p:nvGrpSpPr>
        <p:grpSpPr>
          <a:xfrm>
            <a:off x="608935" y="2628130"/>
            <a:ext cx="5618662" cy="1959685"/>
            <a:chOff x="2689770" y="3105429"/>
            <a:chExt cx="4190002" cy="1419308"/>
          </a:xfrm>
        </p:grpSpPr>
        <p:pic>
          <p:nvPicPr>
            <p:cNvPr id="6" name="Picture 5" descr="Graphical user interface, text&#10;&#10;Description automatically generated">
              <a:extLst>
                <a:ext uri="{FF2B5EF4-FFF2-40B4-BE49-F238E27FC236}">
                  <a16:creationId xmlns:a16="http://schemas.microsoft.com/office/drawing/2014/main" id="{67E76BAF-5B41-476D-AC14-B7ED54CF6784}"/>
                </a:ext>
              </a:extLst>
            </p:cNvPr>
            <p:cNvPicPr/>
            <p:nvPr/>
          </p:nvPicPr>
          <p:blipFill rotWithShape="1">
            <a:blip r:embed="rId3"/>
            <a:srcRect t="27424"/>
            <a:stretch/>
          </p:blipFill>
          <p:spPr>
            <a:xfrm>
              <a:off x="2689770" y="3243942"/>
              <a:ext cx="4190002" cy="1280795"/>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3103AADC-21BC-4525-BA13-67FFD21FA77B}"/>
                </a:ext>
              </a:extLst>
            </p:cNvPr>
            <p:cNvPicPr/>
            <p:nvPr/>
          </p:nvPicPr>
          <p:blipFill rotWithShape="1">
            <a:blip r:embed="rId3"/>
            <a:srcRect b="92686"/>
            <a:stretch/>
          </p:blipFill>
          <p:spPr>
            <a:xfrm>
              <a:off x="2689770" y="3105429"/>
              <a:ext cx="4190002" cy="138513"/>
            </a:xfrm>
            <a:prstGeom prst="rect">
              <a:avLst/>
            </a:prstGeom>
          </p:spPr>
        </p:pic>
      </p:grpSp>
      <p:pic>
        <p:nvPicPr>
          <p:cNvPr id="5" name="Picture 4">
            <a:extLst>
              <a:ext uri="{FF2B5EF4-FFF2-40B4-BE49-F238E27FC236}">
                <a16:creationId xmlns:a16="http://schemas.microsoft.com/office/drawing/2014/main" id="{662E221D-A1C8-4056-BBDD-F504D45D3CF6}"/>
              </a:ext>
            </a:extLst>
          </p:cNvPr>
          <p:cNvPicPr>
            <a:picLocks noChangeAspect="1"/>
          </p:cNvPicPr>
          <p:nvPr/>
        </p:nvPicPr>
        <p:blipFill>
          <a:blip r:embed="rId4"/>
          <a:stretch>
            <a:fillRect/>
          </a:stretch>
        </p:blipFill>
        <p:spPr>
          <a:xfrm>
            <a:off x="2807880" y="1563868"/>
            <a:ext cx="1413600" cy="571330"/>
          </a:xfrm>
          <a:prstGeom prst="rect">
            <a:avLst/>
          </a:prstGeom>
        </p:spPr>
      </p:pic>
      <p:pic>
        <p:nvPicPr>
          <p:cNvPr id="9" name="Picture 8">
            <a:extLst>
              <a:ext uri="{FF2B5EF4-FFF2-40B4-BE49-F238E27FC236}">
                <a16:creationId xmlns:a16="http://schemas.microsoft.com/office/drawing/2014/main" id="{71FD1EBA-4C67-4B7A-B07A-14B5AC1775E4}"/>
              </a:ext>
            </a:extLst>
          </p:cNvPr>
          <p:cNvPicPr>
            <a:picLocks noChangeAspect="1"/>
          </p:cNvPicPr>
          <p:nvPr/>
        </p:nvPicPr>
        <p:blipFill>
          <a:blip r:embed="rId5"/>
          <a:stretch>
            <a:fillRect/>
          </a:stretch>
        </p:blipFill>
        <p:spPr>
          <a:xfrm>
            <a:off x="4500573" y="1487270"/>
            <a:ext cx="1635728" cy="817864"/>
          </a:xfrm>
          <a:prstGeom prst="rect">
            <a:avLst/>
          </a:prstGeom>
        </p:spPr>
      </p:pic>
      <p:sp>
        <p:nvSpPr>
          <p:cNvPr id="13" name="Google Shape;3176;p34">
            <a:extLst>
              <a:ext uri="{FF2B5EF4-FFF2-40B4-BE49-F238E27FC236}">
                <a16:creationId xmlns:a16="http://schemas.microsoft.com/office/drawing/2014/main" id="{27CFAED6-3723-4D5B-A566-C9C3F4F419CD}"/>
              </a:ext>
            </a:extLst>
          </p:cNvPr>
          <p:cNvSpPr txBox="1">
            <a:spLocks/>
          </p:cNvSpPr>
          <p:nvPr/>
        </p:nvSpPr>
        <p:spPr>
          <a:xfrm>
            <a:off x="-38990" y="1447721"/>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1</a:t>
            </a:r>
            <a:endParaRPr lang="en-ID" sz="1000" dirty="0"/>
          </a:p>
        </p:txBody>
      </p:sp>
      <p:sp>
        <p:nvSpPr>
          <p:cNvPr id="14" name="Google Shape;3176;p34">
            <a:extLst>
              <a:ext uri="{FF2B5EF4-FFF2-40B4-BE49-F238E27FC236}">
                <a16:creationId xmlns:a16="http://schemas.microsoft.com/office/drawing/2014/main" id="{72029C3E-E77C-4F17-B1FC-E8759B0BBA54}"/>
              </a:ext>
            </a:extLst>
          </p:cNvPr>
          <p:cNvSpPr txBox="1">
            <a:spLocks/>
          </p:cNvSpPr>
          <p:nvPr/>
        </p:nvSpPr>
        <p:spPr>
          <a:xfrm>
            <a:off x="1989305" y="1447721"/>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2</a:t>
            </a:r>
            <a:endParaRPr lang="en-ID" sz="1000" dirty="0"/>
          </a:p>
        </p:txBody>
      </p:sp>
      <p:pic>
        <p:nvPicPr>
          <p:cNvPr id="15" name="Picture 14">
            <a:extLst>
              <a:ext uri="{FF2B5EF4-FFF2-40B4-BE49-F238E27FC236}">
                <a16:creationId xmlns:a16="http://schemas.microsoft.com/office/drawing/2014/main" id="{C65E7CF8-16CD-4303-B235-EDC3E2B0E1F7}"/>
              </a:ext>
            </a:extLst>
          </p:cNvPr>
          <p:cNvPicPr>
            <a:picLocks noChangeAspect="1"/>
          </p:cNvPicPr>
          <p:nvPr/>
        </p:nvPicPr>
        <p:blipFill>
          <a:blip r:embed="rId6"/>
          <a:stretch>
            <a:fillRect/>
          </a:stretch>
        </p:blipFill>
        <p:spPr>
          <a:xfrm>
            <a:off x="801439" y="1528795"/>
            <a:ext cx="1597154" cy="725979"/>
          </a:xfrm>
          <a:prstGeom prst="rect">
            <a:avLst/>
          </a:prstGeom>
        </p:spPr>
      </p:pic>
      <p:sp>
        <p:nvSpPr>
          <p:cNvPr id="22" name="Google Shape;3176;p34">
            <a:extLst>
              <a:ext uri="{FF2B5EF4-FFF2-40B4-BE49-F238E27FC236}">
                <a16:creationId xmlns:a16="http://schemas.microsoft.com/office/drawing/2014/main" id="{A76A8C2B-1F15-4FC4-8FEC-323EBCC66779}"/>
              </a:ext>
            </a:extLst>
          </p:cNvPr>
          <p:cNvSpPr txBox="1">
            <a:spLocks/>
          </p:cNvSpPr>
          <p:nvPr/>
        </p:nvSpPr>
        <p:spPr>
          <a:xfrm>
            <a:off x="3653871" y="1424427"/>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3</a:t>
            </a:r>
            <a:endParaRPr lang="en-ID" sz="1000" dirty="0"/>
          </a:p>
        </p:txBody>
      </p:sp>
      <p:sp>
        <p:nvSpPr>
          <p:cNvPr id="23" name="Google Shape;3176;p34">
            <a:extLst>
              <a:ext uri="{FF2B5EF4-FFF2-40B4-BE49-F238E27FC236}">
                <a16:creationId xmlns:a16="http://schemas.microsoft.com/office/drawing/2014/main" id="{1623997B-BD20-4DAB-9896-57929BD7F918}"/>
              </a:ext>
            </a:extLst>
          </p:cNvPr>
          <p:cNvSpPr txBox="1">
            <a:spLocks/>
          </p:cNvSpPr>
          <p:nvPr/>
        </p:nvSpPr>
        <p:spPr>
          <a:xfrm>
            <a:off x="6485802" y="1291731"/>
            <a:ext cx="2452458"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i="1" dirty="0"/>
              <a:t>Tools </a:t>
            </a:r>
            <a:r>
              <a:rPr lang="id-ID" sz="1200" dirty="0"/>
              <a:t>dan </a:t>
            </a:r>
            <a:r>
              <a:rPr lang="id-ID" sz="1200" i="1" dirty="0"/>
              <a:t>Library </a:t>
            </a:r>
            <a:r>
              <a:rPr lang="id-ID" sz="1200" dirty="0"/>
              <a:t>yang digunakan</a:t>
            </a:r>
            <a:endParaRPr lang="en-US" sz="800" dirty="0"/>
          </a:p>
        </p:txBody>
      </p:sp>
    </p:spTree>
    <p:extLst>
      <p:ext uri="{BB962C8B-B14F-4D97-AF65-F5344CB8AC3E}">
        <p14:creationId xmlns:p14="http://schemas.microsoft.com/office/powerpoint/2010/main" val="4002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6847" y="90305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dirty="0"/>
              <a:t>HASIL AKUISISI / </a:t>
            </a:r>
            <a:r>
              <a:rPr lang="id-ID" b="1" i="1" dirty="0"/>
              <a:t>SCRAPING</a:t>
            </a:r>
            <a:r>
              <a:rPr lang="id-ID" b="1" dirty="0"/>
              <a:t>  TWEET</a:t>
            </a:r>
            <a:endParaRPr lang="en-ID" b="1" i="1" dirty="0"/>
          </a:p>
        </p:txBody>
      </p:sp>
      <p:pic>
        <p:nvPicPr>
          <p:cNvPr id="8" name="Picture 7">
            <a:extLst>
              <a:ext uri="{FF2B5EF4-FFF2-40B4-BE49-F238E27FC236}">
                <a16:creationId xmlns:a16="http://schemas.microsoft.com/office/drawing/2014/main" id="{00A41F36-9728-40B4-B56F-E906492F870E}"/>
              </a:ext>
            </a:extLst>
          </p:cNvPr>
          <p:cNvPicPr>
            <a:picLocks noChangeAspect="1"/>
          </p:cNvPicPr>
          <p:nvPr/>
        </p:nvPicPr>
        <p:blipFill>
          <a:blip r:embed="rId3"/>
          <a:stretch>
            <a:fillRect/>
          </a:stretch>
        </p:blipFill>
        <p:spPr>
          <a:xfrm>
            <a:off x="2393003" y="1475759"/>
            <a:ext cx="6529717" cy="3415652"/>
          </a:xfrm>
          <a:prstGeom prst="rect">
            <a:avLst/>
          </a:prstGeom>
        </p:spPr>
      </p:pic>
      <p:sp>
        <p:nvSpPr>
          <p:cNvPr id="3176" name="Google Shape;3176;p34"/>
          <p:cNvSpPr txBox="1">
            <a:spLocks noGrp="1"/>
          </p:cNvSpPr>
          <p:nvPr>
            <p:ph type="subTitle" idx="14"/>
          </p:nvPr>
        </p:nvSpPr>
        <p:spPr>
          <a:xfrm>
            <a:off x="720000" y="2475807"/>
            <a:ext cx="1452490" cy="1115604"/>
          </a:xfrm>
          <a:prstGeom prst="rect">
            <a:avLst/>
          </a:prstGeom>
        </p:spPr>
        <p:txBody>
          <a:bodyPr spcFirstLastPara="1" wrap="square" lIns="0" tIns="0" rIns="0" bIns="0" anchor="ctr" anchorCtr="0">
            <a:noAutofit/>
          </a:bodyPr>
          <a:lstStyle/>
          <a:p>
            <a:pPr marL="0" lvl="0" indent="0" algn="ctr"/>
            <a:r>
              <a:rPr lang="id-ID" sz="1200" dirty="0"/>
              <a:t>Tabel hasil cuplikan nilai data yang terkumpul berdasarkan kata kunci pencarian</a:t>
            </a:r>
            <a:endParaRPr sz="1200" dirty="0"/>
          </a:p>
        </p:txBody>
      </p:sp>
    </p:spTree>
    <p:extLst>
      <p:ext uri="{BB962C8B-B14F-4D97-AF65-F5344CB8AC3E}">
        <p14:creationId xmlns:p14="http://schemas.microsoft.com/office/powerpoint/2010/main" val="1220613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20000" y="868481"/>
            <a:ext cx="34664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Preprocessing Data – Case Folding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id-ID" sz="1400" dirty="0"/>
              <a:t>T</a:t>
            </a:r>
            <a:r>
              <a:rPr lang="en-US" sz="1400" dirty="0" err="1"/>
              <a:t>ahapan</a:t>
            </a:r>
            <a:r>
              <a:rPr lang="en-US" sz="1400" dirty="0"/>
              <a:t> yang berfungsi mengonversi keseluruhan teks dalam dokumen menjadi huruf kecil (</a:t>
            </a:r>
            <a:r>
              <a:rPr lang="en-US" sz="1400" i="1" dirty="0"/>
              <a:t>lowercase</a:t>
            </a:r>
            <a:r>
              <a:rPr lang="en-US" sz="1400" dirty="0"/>
              <a:t>). Langkah-langkah melakukan </a:t>
            </a:r>
            <a:r>
              <a:rPr lang="en-US" sz="1400" i="1" dirty="0"/>
              <a:t>case folding</a:t>
            </a:r>
            <a:r>
              <a:rPr lang="en-US" sz="1400" dirty="0"/>
              <a:t> yaitu memanggil fungsi </a:t>
            </a:r>
            <a:r>
              <a:rPr lang="en-US" sz="1400" i="1" dirty="0"/>
              <a:t>lower() </a:t>
            </a:r>
            <a:r>
              <a:rPr lang="en-US" sz="1400" dirty="0"/>
              <a:t>dalam iterasi setiap data dokumen</a:t>
            </a:r>
            <a:endParaRPr sz="900" dirty="0"/>
          </a:p>
        </p:txBody>
      </p:sp>
      <p:graphicFrame>
        <p:nvGraphicFramePr>
          <p:cNvPr id="2" name="Table 1">
            <a:extLst>
              <a:ext uri="{FF2B5EF4-FFF2-40B4-BE49-F238E27FC236}">
                <a16:creationId xmlns:a16="http://schemas.microsoft.com/office/drawing/2014/main" id="{89ABB0EE-59F9-45AF-96B6-B9DD0475F58E}"/>
              </a:ext>
            </a:extLst>
          </p:cNvPr>
          <p:cNvGraphicFramePr>
            <a:graphicFrameLocks noGrp="1"/>
          </p:cNvGraphicFramePr>
          <p:nvPr>
            <p:extLst>
              <p:ext uri="{D42A27DB-BD31-4B8C-83A1-F6EECF244321}">
                <p14:modId xmlns:p14="http://schemas.microsoft.com/office/powerpoint/2010/main" val="2765098096"/>
              </p:ext>
            </p:extLst>
          </p:nvPr>
        </p:nvGraphicFramePr>
        <p:xfrm>
          <a:off x="214630" y="1488478"/>
          <a:ext cx="5035550" cy="3347341"/>
        </p:xfrm>
        <a:graphic>
          <a:graphicData uri="http://schemas.openxmlformats.org/drawingml/2006/table">
            <a:tbl>
              <a:tblPr firstRow="1" firstCol="1" bandRow="1">
                <a:tableStyleId>{1176BA0C-36CF-444F-8144-008A9575A7CD}</a:tableStyleId>
              </a:tblPr>
              <a:tblGrid>
                <a:gridCol w="879475">
                  <a:extLst>
                    <a:ext uri="{9D8B030D-6E8A-4147-A177-3AD203B41FA5}">
                      <a16:colId xmlns:a16="http://schemas.microsoft.com/office/drawing/2014/main" val="774441349"/>
                    </a:ext>
                  </a:extLst>
                </a:gridCol>
                <a:gridCol w="2105025">
                  <a:extLst>
                    <a:ext uri="{9D8B030D-6E8A-4147-A177-3AD203B41FA5}">
                      <a16:colId xmlns:a16="http://schemas.microsoft.com/office/drawing/2014/main" val="2326843472"/>
                    </a:ext>
                  </a:extLst>
                </a:gridCol>
                <a:gridCol w="2051050">
                  <a:extLst>
                    <a:ext uri="{9D8B030D-6E8A-4147-A177-3AD203B41FA5}">
                      <a16:colId xmlns:a16="http://schemas.microsoft.com/office/drawing/2014/main" val="2239946072"/>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Sebelum </a:t>
                      </a:r>
                      <a:r>
                        <a:rPr lang="en-US" sz="1200" i="1" dirty="0">
                          <a:effectLst/>
                        </a:rPr>
                        <a:t>case folding</a:t>
                      </a:r>
                      <a:endParaRPr lang="en-ID"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Sesudah </a:t>
                      </a:r>
                      <a:r>
                        <a:rPr lang="en-US" sz="1200" i="1" dirty="0">
                          <a:effectLst/>
                        </a:rPr>
                        <a:t>case folding</a:t>
                      </a:r>
                      <a:endParaRPr lang="en-ID"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9631318"/>
                  </a:ext>
                </a:extLst>
              </a:tr>
              <a:tr h="0">
                <a:tc>
                  <a:txBody>
                    <a:bodyPr/>
                    <a:lstStyle/>
                    <a:p>
                      <a:pPr algn="ctr">
                        <a:lnSpc>
                          <a:spcPct val="107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a:effectLst/>
                        </a:rPr>
                        <a:t>BREAKING NEWS!!\nOmicron BA.4 dan BA.5 resmi</a:t>
                      </a:r>
                      <a:r>
                        <a:rPr lang="en-US" sz="1200">
                          <a:effectLst/>
                        </a:rPr>
                        <a:t> terdeteksi di Indonesia. Mari kita sama sama menjegah mengantisipasi penularan varian baru Covid-19. @KemensosRI @dinkesJKT @BPJSKesehatanRI #OmicronVariant #Omicron #COVID https://t.co/NdUWvFg8Ja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breaking news omicron ba dan ba resmi terdetek</a:t>
                      </a:r>
                      <a:r>
                        <a:rPr lang="en-US" sz="1200">
                          <a:effectLst/>
                        </a:rPr>
                        <a:t>si di indonesia. mari kita sama sama menjegah mengantisipasi penularan varian baru covid-19. @kemensosri @dinkesjkt @bpjskesehatanri #omicronoariant #omicron #covid https://t.co/nduwvfg8ja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5221492"/>
                  </a:ext>
                </a:extLst>
              </a:tr>
              <a:tr h="0">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1188893"/>
                  </a:ext>
                </a:extLst>
              </a:tr>
              <a:tr h="0">
                <a:tc>
                  <a:txBody>
                    <a:bodyPr/>
                    <a:lstStyle/>
                    <a:p>
                      <a:pPr algn="ctr">
                        <a:lnSpc>
                          <a:spcPct val="150000"/>
                        </a:lnSpc>
                        <a:spcAft>
                          <a:spcPts val="0"/>
                        </a:spcAft>
                      </a:pPr>
                      <a:r>
                        <a:rPr lang="en-US"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26755568"/>
                  </a:ext>
                </a:extLst>
              </a:tr>
            </a:tbl>
          </a:graphicData>
        </a:graphic>
      </p:graphicFrame>
    </p:spTree>
    <p:extLst>
      <p:ext uri="{BB962C8B-B14F-4D97-AF65-F5344CB8AC3E}">
        <p14:creationId xmlns:p14="http://schemas.microsoft.com/office/powerpoint/2010/main" val="1357835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30397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Tokenizing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en-US" i="1" dirty="0"/>
              <a:t>Tokenizing</a:t>
            </a:r>
            <a:r>
              <a:rPr lang="en-US" dirty="0"/>
              <a:t> berfungsi untuk melakukan penghapusan </a:t>
            </a:r>
            <a:r>
              <a:rPr lang="en-US" i="1" dirty="0"/>
              <a:t>hashtag</a:t>
            </a:r>
            <a:r>
              <a:rPr lang="en-US" dirty="0"/>
              <a:t>, angka, </a:t>
            </a:r>
            <a:r>
              <a:rPr lang="en-US" i="1" dirty="0"/>
              <a:t>mention</a:t>
            </a:r>
            <a:r>
              <a:rPr lang="en-US" dirty="0"/>
              <a:t>, URL, dan tanda baca</a:t>
            </a:r>
            <a:endParaRPr sz="900" dirty="0"/>
          </a:p>
        </p:txBody>
      </p:sp>
      <p:graphicFrame>
        <p:nvGraphicFramePr>
          <p:cNvPr id="3" name="Table 2">
            <a:extLst>
              <a:ext uri="{FF2B5EF4-FFF2-40B4-BE49-F238E27FC236}">
                <a16:creationId xmlns:a16="http://schemas.microsoft.com/office/drawing/2014/main" id="{52CE8FC6-8F6C-4100-A5C9-E88866321454}"/>
              </a:ext>
            </a:extLst>
          </p:cNvPr>
          <p:cNvGraphicFramePr>
            <a:graphicFrameLocks noGrp="1"/>
          </p:cNvGraphicFramePr>
          <p:nvPr>
            <p:extLst>
              <p:ext uri="{D42A27DB-BD31-4B8C-83A1-F6EECF244321}">
                <p14:modId xmlns:p14="http://schemas.microsoft.com/office/powerpoint/2010/main" val="4101280708"/>
              </p:ext>
            </p:extLst>
          </p:nvPr>
        </p:nvGraphicFramePr>
        <p:xfrm>
          <a:off x="243840" y="1564893"/>
          <a:ext cx="5169535" cy="2955927"/>
        </p:xfrm>
        <a:graphic>
          <a:graphicData uri="http://schemas.openxmlformats.org/drawingml/2006/table">
            <a:tbl>
              <a:tblPr firstRow="1" firstCol="1" bandRow="1">
                <a:tableStyleId>{1176BA0C-36CF-444F-8144-008A9575A7CD}</a:tableStyleId>
              </a:tblPr>
              <a:tblGrid>
                <a:gridCol w="793357">
                  <a:extLst>
                    <a:ext uri="{9D8B030D-6E8A-4147-A177-3AD203B41FA5}">
                      <a16:colId xmlns:a16="http://schemas.microsoft.com/office/drawing/2014/main" val="1982781107"/>
                    </a:ext>
                  </a:extLst>
                </a:gridCol>
                <a:gridCol w="2270554">
                  <a:extLst>
                    <a:ext uri="{9D8B030D-6E8A-4147-A177-3AD203B41FA5}">
                      <a16:colId xmlns:a16="http://schemas.microsoft.com/office/drawing/2014/main" val="100923246"/>
                    </a:ext>
                  </a:extLst>
                </a:gridCol>
                <a:gridCol w="2105624">
                  <a:extLst>
                    <a:ext uri="{9D8B030D-6E8A-4147-A177-3AD203B41FA5}">
                      <a16:colId xmlns:a16="http://schemas.microsoft.com/office/drawing/2014/main" val="2476684256"/>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Sebelum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9128271"/>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dan ba resmi terdetek</a:t>
                      </a:r>
                      <a:r>
                        <a:rPr lang="en-US" sz="1200" dirty="0">
                          <a:effectLst/>
                        </a:rPr>
                        <a:t>si di indonesia. mari kita sama </a:t>
                      </a:r>
                      <a:r>
                        <a:rPr lang="en-US" sz="1200" dirty="0" err="1">
                          <a:effectLst/>
                        </a:rPr>
                        <a:t>sama</a:t>
                      </a:r>
                      <a:r>
                        <a:rPr lang="en-US" sz="1200" dirty="0">
                          <a:effectLst/>
                        </a:rPr>
                        <a:t> </a:t>
                      </a:r>
                      <a:r>
                        <a:rPr lang="en-US" sz="1200" dirty="0" err="1">
                          <a:effectLst/>
                        </a:rPr>
                        <a:t>menjegah</a:t>
                      </a:r>
                      <a:r>
                        <a:rPr lang="en-US" sz="1200" dirty="0">
                          <a:effectLst/>
                        </a:rPr>
                        <a:t> mengantisipasi penularan varian baru covid-19. @</a:t>
                      </a:r>
                      <a:r>
                        <a:rPr lang="en-US" sz="1200" dirty="0" err="1">
                          <a:effectLst/>
                        </a:rPr>
                        <a:t>kemensosri</a:t>
                      </a:r>
                      <a:r>
                        <a:rPr lang="en-US" sz="1200" dirty="0">
                          <a:effectLst/>
                        </a:rPr>
                        <a:t> @</a:t>
                      </a:r>
                      <a:r>
                        <a:rPr lang="en-US" sz="1200" dirty="0" err="1">
                          <a:effectLst/>
                        </a:rPr>
                        <a:t>dinkesjkt</a:t>
                      </a:r>
                      <a:r>
                        <a:rPr lang="en-US" sz="1200" dirty="0">
                          <a:effectLst/>
                        </a:rPr>
                        <a:t> @</a:t>
                      </a:r>
                      <a:r>
                        <a:rPr lang="en-US" sz="1200" dirty="0" err="1">
                          <a:effectLst/>
                        </a:rPr>
                        <a:t>bpjskesehatanri</a:t>
                      </a:r>
                      <a:r>
                        <a:rPr lang="en-US" sz="1200" dirty="0">
                          <a:effectLst/>
                        </a:rPr>
                        <a:t> #</a:t>
                      </a:r>
                      <a:r>
                        <a:rPr lang="en-US" sz="1200" dirty="0" err="1">
                          <a:effectLst/>
                        </a:rPr>
                        <a:t>omicronoariant</a:t>
                      </a:r>
                      <a:r>
                        <a:rPr lang="en-US" sz="1200" dirty="0">
                          <a:effectLst/>
                        </a:rPr>
                        <a:t> #omicron #</a:t>
                      </a:r>
                      <a:r>
                        <a:rPr lang="en-US" sz="1200" dirty="0" err="1">
                          <a:effectLst/>
                        </a:rPr>
                        <a:t>covid</a:t>
                      </a:r>
                      <a:r>
                        <a:rPr lang="en-US" sz="1200" dirty="0">
                          <a:effectLst/>
                        </a:rPr>
                        <a:t> https://t.co/nduwvfg8ja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dirty="0">
                          <a:effectLst/>
                        </a:rPr>
                        <a:t>[</a:t>
                      </a:r>
                      <a:r>
                        <a:rPr lang="id-ID" sz="1200" dirty="0">
                          <a:effectLst/>
                        </a:rPr>
                        <a:t>breaking, news</a:t>
                      </a:r>
                      <a:r>
                        <a:rPr lang="en-US" sz="1200" dirty="0">
                          <a:effectLst/>
                        </a:rPr>
                        <a:t>,</a:t>
                      </a:r>
                      <a:r>
                        <a:rPr lang="id-ID" sz="1200" dirty="0">
                          <a:effectLst/>
                        </a:rPr>
                        <a:t> omicron</a:t>
                      </a:r>
                      <a:r>
                        <a:rPr lang="en-US" sz="1200" dirty="0">
                          <a:effectLst/>
                        </a:rPr>
                        <a:t>,</a:t>
                      </a:r>
                      <a:r>
                        <a:rPr lang="id-ID" sz="1200" dirty="0">
                          <a:effectLst/>
                        </a:rPr>
                        <a:t> ba</a:t>
                      </a:r>
                      <a:r>
                        <a:rPr lang="en-US" sz="1200" dirty="0">
                          <a:effectLst/>
                        </a:rPr>
                        <a:t>,</a:t>
                      </a:r>
                      <a:r>
                        <a:rPr lang="id-ID" sz="1200" dirty="0">
                          <a:effectLst/>
                        </a:rPr>
                        <a:t> dan</a:t>
                      </a:r>
                      <a:r>
                        <a:rPr lang="en-US" sz="1200" dirty="0">
                          <a:effectLst/>
                        </a:rPr>
                        <a:t>,</a:t>
                      </a:r>
                      <a:r>
                        <a:rPr lang="id-ID" sz="1200" dirty="0">
                          <a:effectLst/>
                        </a:rPr>
                        <a:t> ba</a:t>
                      </a:r>
                      <a:r>
                        <a:rPr lang="en-US" sz="1200" dirty="0">
                          <a:effectLst/>
                        </a:rPr>
                        <a:t>,</a:t>
                      </a:r>
                      <a:r>
                        <a:rPr lang="id-ID" sz="1200" dirty="0">
                          <a:effectLst/>
                        </a:rPr>
                        <a:t> resmi</a:t>
                      </a:r>
                      <a:r>
                        <a:rPr lang="en-US" sz="1200" dirty="0">
                          <a:effectLst/>
                        </a:rPr>
                        <a:t>,</a:t>
                      </a:r>
                      <a:r>
                        <a:rPr lang="id-ID" sz="1200" dirty="0">
                          <a:effectLst/>
                        </a:rPr>
                        <a:t> terdetek</a:t>
                      </a:r>
                      <a:r>
                        <a:rPr lang="en-US" sz="1200" dirty="0">
                          <a:effectLst/>
                        </a:rPr>
                        <a:t>si, di, indonesia., mari, kita, sama, sama, mencegah, mengantisipasi, penularan, varian, baru, covid-19]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7727710"/>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886074"/>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3089513"/>
                  </a:ext>
                </a:extLst>
              </a:tr>
            </a:tbl>
          </a:graphicData>
        </a:graphic>
      </p:graphicFrame>
    </p:spTree>
    <p:extLst>
      <p:ext uri="{BB962C8B-B14F-4D97-AF65-F5344CB8AC3E}">
        <p14:creationId xmlns:p14="http://schemas.microsoft.com/office/powerpoint/2010/main" val="411482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30397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Tokenizing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en-US" i="1" dirty="0"/>
              <a:t>Tokenizing</a:t>
            </a:r>
            <a:r>
              <a:rPr lang="en-US" dirty="0"/>
              <a:t> berfungsi untuk melakukan penghapusan </a:t>
            </a:r>
            <a:r>
              <a:rPr lang="en-US" i="1" dirty="0"/>
              <a:t>hashtag</a:t>
            </a:r>
            <a:r>
              <a:rPr lang="en-US" dirty="0"/>
              <a:t>, angka, </a:t>
            </a:r>
            <a:r>
              <a:rPr lang="en-US" i="1" dirty="0"/>
              <a:t>mention</a:t>
            </a:r>
            <a:r>
              <a:rPr lang="en-US" dirty="0"/>
              <a:t>, URL, dan tanda baca</a:t>
            </a:r>
            <a:endParaRPr sz="900" dirty="0"/>
          </a:p>
        </p:txBody>
      </p:sp>
      <p:graphicFrame>
        <p:nvGraphicFramePr>
          <p:cNvPr id="3" name="Table 2">
            <a:extLst>
              <a:ext uri="{FF2B5EF4-FFF2-40B4-BE49-F238E27FC236}">
                <a16:creationId xmlns:a16="http://schemas.microsoft.com/office/drawing/2014/main" id="{52CE8FC6-8F6C-4100-A5C9-E88866321454}"/>
              </a:ext>
            </a:extLst>
          </p:cNvPr>
          <p:cNvGraphicFramePr>
            <a:graphicFrameLocks noGrp="1"/>
          </p:cNvGraphicFramePr>
          <p:nvPr/>
        </p:nvGraphicFramePr>
        <p:xfrm>
          <a:off x="243840" y="1564893"/>
          <a:ext cx="5169535" cy="2955927"/>
        </p:xfrm>
        <a:graphic>
          <a:graphicData uri="http://schemas.openxmlformats.org/drawingml/2006/table">
            <a:tbl>
              <a:tblPr firstRow="1" firstCol="1" bandRow="1">
                <a:tableStyleId>{1176BA0C-36CF-444F-8144-008A9575A7CD}</a:tableStyleId>
              </a:tblPr>
              <a:tblGrid>
                <a:gridCol w="793357">
                  <a:extLst>
                    <a:ext uri="{9D8B030D-6E8A-4147-A177-3AD203B41FA5}">
                      <a16:colId xmlns:a16="http://schemas.microsoft.com/office/drawing/2014/main" val="1982781107"/>
                    </a:ext>
                  </a:extLst>
                </a:gridCol>
                <a:gridCol w="2270554">
                  <a:extLst>
                    <a:ext uri="{9D8B030D-6E8A-4147-A177-3AD203B41FA5}">
                      <a16:colId xmlns:a16="http://schemas.microsoft.com/office/drawing/2014/main" val="100923246"/>
                    </a:ext>
                  </a:extLst>
                </a:gridCol>
                <a:gridCol w="2105624">
                  <a:extLst>
                    <a:ext uri="{9D8B030D-6E8A-4147-A177-3AD203B41FA5}">
                      <a16:colId xmlns:a16="http://schemas.microsoft.com/office/drawing/2014/main" val="2476684256"/>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Sebelum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9128271"/>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dan ba resmi terdetek</a:t>
                      </a:r>
                      <a:r>
                        <a:rPr lang="en-US" sz="1200" dirty="0">
                          <a:effectLst/>
                        </a:rPr>
                        <a:t>si di indonesia. mari kita sama </a:t>
                      </a:r>
                      <a:r>
                        <a:rPr lang="en-US" sz="1200" dirty="0" err="1">
                          <a:effectLst/>
                        </a:rPr>
                        <a:t>sama</a:t>
                      </a:r>
                      <a:r>
                        <a:rPr lang="en-US" sz="1200" dirty="0">
                          <a:effectLst/>
                        </a:rPr>
                        <a:t> </a:t>
                      </a:r>
                      <a:r>
                        <a:rPr lang="en-US" sz="1200" dirty="0" err="1">
                          <a:effectLst/>
                        </a:rPr>
                        <a:t>menjegah</a:t>
                      </a:r>
                      <a:r>
                        <a:rPr lang="en-US" sz="1200" dirty="0">
                          <a:effectLst/>
                        </a:rPr>
                        <a:t> mengantisipasi penularan varian baru covid-19. @</a:t>
                      </a:r>
                      <a:r>
                        <a:rPr lang="en-US" sz="1200" dirty="0" err="1">
                          <a:effectLst/>
                        </a:rPr>
                        <a:t>kemensosri</a:t>
                      </a:r>
                      <a:r>
                        <a:rPr lang="en-US" sz="1200" dirty="0">
                          <a:effectLst/>
                        </a:rPr>
                        <a:t> @</a:t>
                      </a:r>
                      <a:r>
                        <a:rPr lang="en-US" sz="1200" dirty="0" err="1">
                          <a:effectLst/>
                        </a:rPr>
                        <a:t>dinkesjkt</a:t>
                      </a:r>
                      <a:r>
                        <a:rPr lang="en-US" sz="1200" dirty="0">
                          <a:effectLst/>
                        </a:rPr>
                        <a:t> @</a:t>
                      </a:r>
                      <a:r>
                        <a:rPr lang="en-US" sz="1200" dirty="0" err="1">
                          <a:effectLst/>
                        </a:rPr>
                        <a:t>bpjskesehatanri</a:t>
                      </a:r>
                      <a:r>
                        <a:rPr lang="en-US" sz="1200" dirty="0">
                          <a:effectLst/>
                        </a:rPr>
                        <a:t> #</a:t>
                      </a:r>
                      <a:r>
                        <a:rPr lang="en-US" sz="1200" dirty="0" err="1">
                          <a:effectLst/>
                        </a:rPr>
                        <a:t>omicronoariant</a:t>
                      </a:r>
                      <a:r>
                        <a:rPr lang="en-US" sz="1200" dirty="0">
                          <a:effectLst/>
                        </a:rPr>
                        <a:t> #omicron #</a:t>
                      </a:r>
                      <a:r>
                        <a:rPr lang="en-US" sz="1200" dirty="0" err="1">
                          <a:effectLst/>
                        </a:rPr>
                        <a:t>covid</a:t>
                      </a:r>
                      <a:r>
                        <a:rPr lang="en-US" sz="1200" dirty="0">
                          <a:effectLst/>
                        </a:rPr>
                        <a:t> https://t.co/nduwvfg8ja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dirty="0">
                          <a:effectLst/>
                        </a:rPr>
                        <a:t>[</a:t>
                      </a:r>
                      <a:r>
                        <a:rPr lang="id-ID" sz="1200" dirty="0">
                          <a:effectLst/>
                        </a:rPr>
                        <a:t>breaking, news</a:t>
                      </a:r>
                      <a:r>
                        <a:rPr lang="en-US" sz="1200" dirty="0">
                          <a:effectLst/>
                        </a:rPr>
                        <a:t>,</a:t>
                      </a:r>
                      <a:r>
                        <a:rPr lang="id-ID" sz="1200" dirty="0">
                          <a:effectLst/>
                        </a:rPr>
                        <a:t> omicron</a:t>
                      </a:r>
                      <a:r>
                        <a:rPr lang="en-US" sz="1200" dirty="0">
                          <a:effectLst/>
                        </a:rPr>
                        <a:t>,</a:t>
                      </a:r>
                      <a:r>
                        <a:rPr lang="id-ID" sz="1200" dirty="0">
                          <a:effectLst/>
                        </a:rPr>
                        <a:t> ba</a:t>
                      </a:r>
                      <a:r>
                        <a:rPr lang="en-US" sz="1200" dirty="0">
                          <a:effectLst/>
                        </a:rPr>
                        <a:t>,</a:t>
                      </a:r>
                      <a:r>
                        <a:rPr lang="id-ID" sz="1200" dirty="0">
                          <a:effectLst/>
                        </a:rPr>
                        <a:t> dan</a:t>
                      </a:r>
                      <a:r>
                        <a:rPr lang="en-US" sz="1200" dirty="0">
                          <a:effectLst/>
                        </a:rPr>
                        <a:t>,</a:t>
                      </a:r>
                      <a:r>
                        <a:rPr lang="id-ID" sz="1200" dirty="0">
                          <a:effectLst/>
                        </a:rPr>
                        <a:t> ba</a:t>
                      </a:r>
                      <a:r>
                        <a:rPr lang="en-US" sz="1200" dirty="0">
                          <a:effectLst/>
                        </a:rPr>
                        <a:t>,</a:t>
                      </a:r>
                      <a:r>
                        <a:rPr lang="id-ID" sz="1200" dirty="0">
                          <a:effectLst/>
                        </a:rPr>
                        <a:t> resmi</a:t>
                      </a:r>
                      <a:r>
                        <a:rPr lang="en-US" sz="1200" dirty="0">
                          <a:effectLst/>
                        </a:rPr>
                        <a:t>,</a:t>
                      </a:r>
                      <a:r>
                        <a:rPr lang="id-ID" sz="1200" dirty="0">
                          <a:effectLst/>
                        </a:rPr>
                        <a:t> terdetek</a:t>
                      </a:r>
                      <a:r>
                        <a:rPr lang="en-US" sz="1200" dirty="0">
                          <a:effectLst/>
                        </a:rPr>
                        <a:t>si, di, indonesia., mari, kita, sama, sama, mencegah, mengantisipasi, penularan, varian, baru, covid-19]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7727710"/>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886074"/>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3089513"/>
                  </a:ext>
                </a:extLst>
              </a:tr>
            </a:tbl>
          </a:graphicData>
        </a:graphic>
      </p:graphicFrame>
    </p:spTree>
    <p:extLst>
      <p:ext uri="{BB962C8B-B14F-4D97-AF65-F5344CB8AC3E}">
        <p14:creationId xmlns:p14="http://schemas.microsoft.com/office/powerpoint/2010/main" val="147199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5360611" y="2214827"/>
            <a:ext cx="2980463" cy="5727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ID" sz="1800" dirty="0"/>
              <a:t>Rumusan Masalah</a:t>
            </a:r>
            <a:endParaRPr sz="1800" dirty="0"/>
          </a:p>
        </p:txBody>
      </p:sp>
      <p:sp>
        <p:nvSpPr>
          <p:cNvPr id="3436" name="Google Shape;3436;p38"/>
          <p:cNvSpPr txBox="1">
            <a:spLocks noGrp="1"/>
          </p:cNvSpPr>
          <p:nvPr>
            <p:ph type="subTitle" idx="2"/>
          </p:nvPr>
        </p:nvSpPr>
        <p:spPr>
          <a:xfrm>
            <a:off x="5042099" y="3479283"/>
            <a:ext cx="3852763" cy="829800"/>
          </a:xfrm>
          <a:prstGeom prst="rect">
            <a:avLst/>
          </a:prstGeom>
        </p:spPr>
        <p:txBody>
          <a:bodyPr spcFirstLastPara="1" wrap="square" lIns="0" tIns="0" rIns="0" bIns="0" anchor="ctr" anchorCtr="0">
            <a:noAutofit/>
          </a:bodyPr>
          <a:lstStyle/>
          <a:p>
            <a:pPr lvl="0" algn="l">
              <a:buFont typeface="Wingdings" panose="05000000000000000000" pitchFamily="2" charset="2"/>
              <a:buChar char="v"/>
            </a:pPr>
            <a:r>
              <a:rPr lang="id-ID" sz="1200" b="1" dirty="0"/>
              <a:t>Bagaimana menerapkan algoritma klasterisasi DBSCAN </a:t>
            </a:r>
            <a:r>
              <a:rPr lang="en-US" sz="1200" b="1" dirty="0"/>
              <a:t>dan OPTICS </a:t>
            </a:r>
            <a:r>
              <a:rPr lang="id-ID" sz="1200" b="1" dirty="0"/>
              <a:t>untuk mengolah data </a:t>
            </a:r>
            <a:r>
              <a:rPr lang="id-ID" sz="1200" b="1" i="1" dirty="0"/>
              <a:t>tweet</a:t>
            </a:r>
            <a:r>
              <a:rPr lang="id-ID" sz="1200" b="1" dirty="0"/>
              <a:t>? </a:t>
            </a:r>
            <a:endParaRPr lang="en-ID" sz="1200" b="1" dirty="0"/>
          </a:p>
          <a:p>
            <a:pPr lvl="0" algn="l">
              <a:buFont typeface="Wingdings" panose="05000000000000000000" pitchFamily="2" charset="2"/>
              <a:buChar char="v"/>
            </a:pPr>
            <a:endParaRPr lang="en-US" sz="1200" b="1" dirty="0"/>
          </a:p>
          <a:p>
            <a:pPr lvl="0" algn="l">
              <a:buFont typeface="Wingdings" panose="05000000000000000000" pitchFamily="2" charset="2"/>
              <a:buChar char="v"/>
            </a:pPr>
            <a:r>
              <a:rPr lang="en-US" sz="1200" b="1" dirty="0"/>
              <a:t>Bagaimana perbandingan </a:t>
            </a:r>
            <a:r>
              <a:rPr lang="en-US" sz="1200" b="1" dirty="0" err="1"/>
              <a:t>algoritma</a:t>
            </a:r>
            <a:r>
              <a:rPr lang="en-US" sz="1200" b="1" dirty="0"/>
              <a:t> </a:t>
            </a:r>
            <a:r>
              <a:rPr lang="en-US" sz="1200" b="1" dirty="0" err="1"/>
              <a:t>klasterisasi</a:t>
            </a:r>
            <a:r>
              <a:rPr lang="en-US" sz="1200" b="1" dirty="0"/>
              <a:t> DBSCAN dan OPTICS agar menghasilkan analisis terbaik?</a:t>
            </a:r>
            <a:endParaRPr lang="en-ID" sz="1200" b="1" dirty="0"/>
          </a:p>
          <a:p>
            <a:pPr algn="l">
              <a:buFont typeface="Wingdings" panose="05000000000000000000" pitchFamily="2" charset="2"/>
              <a:buChar char="v"/>
            </a:pPr>
            <a:endParaRPr lang="en-US" sz="1200" b="1" dirty="0"/>
          </a:p>
          <a:p>
            <a:pPr algn="l">
              <a:buFont typeface="Wingdings" panose="05000000000000000000" pitchFamily="2" charset="2"/>
              <a:buChar char="v"/>
            </a:pPr>
            <a:r>
              <a:rPr lang="id-ID" sz="1200" b="1" dirty="0"/>
              <a:t>Bagaimana menerapkan geovisualisasi hasil klasterisasi data </a:t>
            </a:r>
            <a:r>
              <a:rPr lang="id-ID" sz="1200" b="1" i="1" dirty="0"/>
              <a:t>tweet</a:t>
            </a:r>
            <a:r>
              <a:rPr lang="id-ID" sz="1200" b="1" dirty="0"/>
              <a:t> untuk kasus penyebaran penyakit menular langsung (studi kasus Covid-19</a:t>
            </a:r>
            <a:r>
              <a:rPr lang="en-US" sz="1200" b="1" dirty="0"/>
              <a:t>)?</a:t>
            </a:r>
          </a:p>
        </p:txBody>
      </p:sp>
      <p:grpSp>
        <p:nvGrpSpPr>
          <p:cNvPr id="36" name="Group 35">
            <a:extLst>
              <a:ext uri="{FF2B5EF4-FFF2-40B4-BE49-F238E27FC236}">
                <a16:creationId xmlns:a16="http://schemas.microsoft.com/office/drawing/2014/main" id="{2E4C092A-3BC2-4026-BE99-E5D8DF271B15}"/>
              </a:ext>
            </a:extLst>
          </p:cNvPr>
          <p:cNvGrpSpPr/>
          <p:nvPr/>
        </p:nvGrpSpPr>
        <p:grpSpPr>
          <a:xfrm>
            <a:off x="4144711" y="1814055"/>
            <a:ext cx="810600" cy="810600"/>
            <a:chOff x="4166700" y="2007450"/>
            <a:chExt cx="810600" cy="810600"/>
          </a:xfrm>
        </p:grpSpPr>
        <p:sp>
          <p:nvSpPr>
            <p:cNvPr id="37" name="Google Shape;3475;p39">
              <a:extLst>
                <a:ext uri="{FF2B5EF4-FFF2-40B4-BE49-F238E27FC236}">
                  <a16:creationId xmlns:a16="http://schemas.microsoft.com/office/drawing/2014/main" id="{CA622B08-9F92-43F2-8145-88A3E87752E6}"/>
                </a:ext>
              </a:extLst>
            </p:cNvPr>
            <p:cNvSpPr/>
            <p:nvPr/>
          </p:nvSpPr>
          <p:spPr>
            <a:xfrm>
              <a:off x="416670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Google Shape;3477;p39">
              <a:extLst>
                <a:ext uri="{FF2B5EF4-FFF2-40B4-BE49-F238E27FC236}">
                  <a16:creationId xmlns:a16="http://schemas.microsoft.com/office/drawing/2014/main" id="{DC2A3D33-3806-4235-A516-3F43365E60C4}"/>
                </a:ext>
              </a:extLst>
            </p:cNvPr>
            <p:cNvGrpSpPr/>
            <p:nvPr/>
          </p:nvGrpSpPr>
          <p:grpSpPr>
            <a:xfrm>
              <a:off x="4306813" y="2148613"/>
              <a:ext cx="530375" cy="528275"/>
              <a:chOff x="1147625" y="4053325"/>
              <a:chExt cx="530375" cy="528275"/>
            </a:xfrm>
          </p:grpSpPr>
          <p:sp>
            <p:nvSpPr>
              <p:cNvPr id="39" name="Google Shape;3478;p39">
                <a:extLst>
                  <a:ext uri="{FF2B5EF4-FFF2-40B4-BE49-F238E27FC236}">
                    <a16:creationId xmlns:a16="http://schemas.microsoft.com/office/drawing/2014/main" id="{8DC36854-BEDE-4DFE-9923-1C880CC53E3D}"/>
                  </a:ext>
                </a:extLst>
              </p:cNvPr>
              <p:cNvSpPr/>
              <p:nvPr/>
            </p:nvSpPr>
            <p:spPr>
              <a:xfrm>
                <a:off x="1147625" y="4053325"/>
                <a:ext cx="530375" cy="528275"/>
              </a:xfrm>
              <a:custGeom>
                <a:avLst/>
                <a:gdLst/>
                <a:ahLst/>
                <a:cxnLst/>
                <a:rect l="l" t="t" r="r" b="b"/>
                <a:pathLst>
                  <a:path w="21215" h="21131" extrusionOk="0">
                    <a:moveTo>
                      <a:pt x="11315" y="6901"/>
                    </a:moveTo>
                    <a:cubicBezTo>
                      <a:pt x="12126" y="6901"/>
                      <a:pt x="12991" y="7019"/>
                      <a:pt x="13881" y="7160"/>
                    </a:cubicBezTo>
                    <a:cubicBezTo>
                      <a:pt x="14060" y="8159"/>
                      <a:pt x="14220" y="9132"/>
                      <a:pt x="14220" y="10041"/>
                    </a:cubicBezTo>
                    <a:lnTo>
                      <a:pt x="12704" y="8525"/>
                    </a:lnTo>
                    <a:cubicBezTo>
                      <a:pt x="12623" y="8445"/>
                      <a:pt x="12518" y="8404"/>
                      <a:pt x="12414" y="8404"/>
                    </a:cubicBezTo>
                    <a:cubicBezTo>
                      <a:pt x="12309" y="8404"/>
                      <a:pt x="12204" y="8445"/>
                      <a:pt x="12124" y="8525"/>
                    </a:cubicBezTo>
                    <a:cubicBezTo>
                      <a:pt x="11963" y="8685"/>
                      <a:pt x="11963" y="8944"/>
                      <a:pt x="12124" y="9105"/>
                    </a:cubicBezTo>
                    <a:lnTo>
                      <a:pt x="14131" y="11112"/>
                    </a:lnTo>
                    <a:cubicBezTo>
                      <a:pt x="14024" y="11719"/>
                      <a:pt x="13792" y="12272"/>
                      <a:pt x="13399" y="12771"/>
                    </a:cubicBezTo>
                    <a:lnTo>
                      <a:pt x="8404" y="7776"/>
                    </a:lnTo>
                    <a:cubicBezTo>
                      <a:pt x="9228" y="7115"/>
                      <a:pt x="10222" y="6901"/>
                      <a:pt x="11315" y="6901"/>
                    </a:cubicBezTo>
                    <a:close/>
                    <a:moveTo>
                      <a:pt x="7815" y="8355"/>
                    </a:moveTo>
                    <a:lnTo>
                      <a:pt x="12820" y="13360"/>
                    </a:lnTo>
                    <a:cubicBezTo>
                      <a:pt x="12000" y="14017"/>
                      <a:pt x="11013" y="14229"/>
                      <a:pt x="9928" y="14229"/>
                    </a:cubicBezTo>
                    <a:cubicBezTo>
                      <a:pt x="9111" y="14229"/>
                      <a:pt x="8239" y="14108"/>
                      <a:pt x="7342" y="13967"/>
                    </a:cubicBezTo>
                    <a:cubicBezTo>
                      <a:pt x="7164" y="12968"/>
                      <a:pt x="6994" y="11995"/>
                      <a:pt x="6994" y="11094"/>
                    </a:cubicBezTo>
                    <a:lnTo>
                      <a:pt x="6994" y="11094"/>
                    </a:lnTo>
                    <a:lnTo>
                      <a:pt x="8537" y="12637"/>
                    </a:lnTo>
                    <a:cubicBezTo>
                      <a:pt x="8618" y="12718"/>
                      <a:pt x="8725" y="12753"/>
                      <a:pt x="8832" y="12753"/>
                    </a:cubicBezTo>
                    <a:cubicBezTo>
                      <a:pt x="8939" y="12753"/>
                      <a:pt x="9046" y="12718"/>
                      <a:pt x="9126" y="12637"/>
                    </a:cubicBezTo>
                    <a:cubicBezTo>
                      <a:pt x="9287" y="12477"/>
                      <a:pt x="9287" y="12209"/>
                      <a:pt x="9126" y="12049"/>
                    </a:cubicBezTo>
                    <a:lnTo>
                      <a:pt x="7083" y="10015"/>
                    </a:lnTo>
                    <a:cubicBezTo>
                      <a:pt x="7199" y="9417"/>
                      <a:pt x="7422" y="8855"/>
                      <a:pt x="7815" y="8355"/>
                    </a:cubicBezTo>
                    <a:close/>
                    <a:moveTo>
                      <a:pt x="15148" y="1"/>
                    </a:moveTo>
                    <a:cubicBezTo>
                      <a:pt x="15041" y="1"/>
                      <a:pt x="14934" y="41"/>
                      <a:pt x="14854" y="121"/>
                    </a:cubicBezTo>
                    <a:lnTo>
                      <a:pt x="14845" y="130"/>
                    </a:lnTo>
                    <a:cubicBezTo>
                      <a:pt x="13150" y="1825"/>
                      <a:pt x="13355" y="4064"/>
                      <a:pt x="13730" y="6304"/>
                    </a:cubicBezTo>
                    <a:cubicBezTo>
                      <a:pt x="12910" y="6178"/>
                      <a:pt x="12092" y="6077"/>
                      <a:pt x="11302" y="6077"/>
                    </a:cubicBezTo>
                    <a:cubicBezTo>
                      <a:pt x="9899" y="6077"/>
                      <a:pt x="8585" y="6396"/>
                      <a:pt x="7512" y="7463"/>
                    </a:cubicBezTo>
                    <a:cubicBezTo>
                      <a:pt x="5781" y="9194"/>
                      <a:pt x="6075" y="11531"/>
                      <a:pt x="6477" y="13833"/>
                    </a:cubicBezTo>
                    <a:cubicBezTo>
                      <a:pt x="5536" y="13681"/>
                      <a:pt x="4589" y="13544"/>
                      <a:pt x="3687" y="13544"/>
                    </a:cubicBezTo>
                    <a:cubicBezTo>
                      <a:pt x="2364" y="13544"/>
                      <a:pt x="1136" y="13839"/>
                      <a:pt x="161" y="14814"/>
                    </a:cubicBezTo>
                    <a:cubicBezTo>
                      <a:pt x="0" y="14975"/>
                      <a:pt x="0" y="15233"/>
                      <a:pt x="161" y="15394"/>
                    </a:cubicBezTo>
                    <a:cubicBezTo>
                      <a:pt x="241" y="15474"/>
                      <a:pt x="348" y="15519"/>
                      <a:pt x="455" y="15519"/>
                    </a:cubicBezTo>
                    <a:cubicBezTo>
                      <a:pt x="562" y="15519"/>
                      <a:pt x="669" y="15474"/>
                      <a:pt x="749" y="15394"/>
                    </a:cubicBezTo>
                    <a:cubicBezTo>
                      <a:pt x="1418" y="14725"/>
                      <a:pt x="2266" y="14448"/>
                      <a:pt x="3221" y="14386"/>
                    </a:cubicBezTo>
                    <a:lnTo>
                      <a:pt x="5781" y="16946"/>
                    </a:lnTo>
                    <a:cubicBezTo>
                      <a:pt x="5861" y="17027"/>
                      <a:pt x="5968" y="17062"/>
                      <a:pt x="6066" y="17062"/>
                    </a:cubicBezTo>
                    <a:cubicBezTo>
                      <a:pt x="6173" y="17062"/>
                      <a:pt x="6280" y="17027"/>
                      <a:pt x="6361" y="16946"/>
                    </a:cubicBezTo>
                    <a:cubicBezTo>
                      <a:pt x="6521" y="16777"/>
                      <a:pt x="6521" y="16518"/>
                      <a:pt x="6361" y="16358"/>
                    </a:cubicBezTo>
                    <a:lnTo>
                      <a:pt x="4398" y="14395"/>
                    </a:lnTo>
                    <a:lnTo>
                      <a:pt x="4398" y="14395"/>
                    </a:lnTo>
                    <a:cubicBezTo>
                      <a:pt x="5112" y="14448"/>
                      <a:pt x="5861" y="14573"/>
                      <a:pt x="6628" y="14689"/>
                    </a:cubicBezTo>
                    <a:cubicBezTo>
                      <a:pt x="6941" y="16500"/>
                      <a:pt x="7164" y="18204"/>
                      <a:pt x="6423" y="19578"/>
                    </a:cubicBezTo>
                    <a:lnTo>
                      <a:pt x="2980" y="16135"/>
                    </a:lnTo>
                    <a:cubicBezTo>
                      <a:pt x="2899" y="16054"/>
                      <a:pt x="2792" y="16014"/>
                      <a:pt x="2685" y="16014"/>
                    </a:cubicBezTo>
                    <a:cubicBezTo>
                      <a:pt x="2578" y="16014"/>
                      <a:pt x="2471" y="16054"/>
                      <a:pt x="2391" y="16135"/>
                    </a:cubicBezTo>
                    <a:cubicBezTo>
                      <a:pt x="2230" y="16295"/>
                      <a:pt x="2230" y="16554"/>
                      <a:pt x="2391" y="16714"/>
                    </a:cubicBezTo>
                    <a:lnTo>
                      <a:pt x="5933" y="20256"/>
                    </a:lnTo>
                    <a:cubicBezTo>
                      <a:pt x="5888" y="20318"/>
                      <a:pt x="5834" y="20372"/>
                      <a:pt x="5781" y="20417"/>
                    </a:cubicBezTo>
                    <a:lnTo>
                      <a:pt x="5781" y="20426"/>
                    </a:lnTo>
                    <a:cubicBezTo>
                      <a:pt x="5620" y="20586"/>
                      <a:pt x="5620" y="20854"/>
                      <a:pt x="5781" y="21014"/>
                    </a:cubicBezTo>
                    <a:cubicBezTo>
                      <a:pt x="5861" y="21095"/>
                      <a:pt x="5968" y="21130"/>
                      <a:pt x="6066" y="21130"/>
                    </a:cubicBezTo>
                    <a:cubicBezTo>
                      <a:pt x="6173" y="21130"/>
                      <a:pt x="6280" y="21095"/>
                      <a:pt x="6361" y="21014"/>
                    </a:cubicBezTo>
                    <a:lnTo>
                      <a:pt x="6370" y="21005"/>
                    </a:lnTo>
                    <a:cubicBezTo>
                      <a:pt x="8065" y="19310"/>
                      <a:pt x="7859" y="17062"/>
                      <a:pt x="7485" y="14832"/>
                    </a:cubicBezTo>
                    <a:lnTo>
                      <a:pt x="7485" y="14832"/>
                    </a:lnTo>
                    <a:cubicBezTo>
                      <a:pt x="8304" y="14957"/>
                      <a:pt x="9124" y="15058"/>
                      <a:pt x="9915" y="15058"/>
                    </a:cubicBezTo>
                    <a:cubicBezTo>
                      <a:pt x="11320" y="15058"/>
                      <a:pt x="12635" y="14740"/>
                      <a:pt x="13703" y="13672"/>
                    </a:cubicBezTo>
                    <a:cubicBezTo>
                      <a:pt x="15433" y="11942"/>
                      <a:pt x="15139" y="9604"/>
                      <a:pt x="14747" y="7303"/>
                    </a:cubicBezTo>
                    <a:lnTo>
                      <a:pt x="14747" y="7303"/>
                    </a:lnTo>
                    <a:cubicBezTo>
                      <a:pt x="15685" y="7451"/>
                      <a:pt x="16631" y="7588"/>
                      <a:pt x="17534" y="7588"/>
                    </a:cubicBezTo>
                    <a:cubicBezTo>
                      <a:pt x="18853" y="7588"/>
                      <a:pt x="20079" y="7296"/>
                      <a:pt x="21054" y="6321"/>
                    </a:cubicBezTo>
                    <a:cubicBezTo>
                      <a:pt x="21214" y="6161"/>
                      <a:pt x="21214" y="5893"/>
                      <a:pt x="21054" y="5733"/>
                    </a:cubicBezTo>
                    <a:cubicBezTo>
                      <a:pt x="20973" y="5652"/>
                      <a:pt x="20869" y="5612"/>
                      <a:pt x="20764" y="5612"/>
                    </a:cubicBezTo>
                    <a:cubicBezTo>
                      <a:pt x="20659" y="5612"/>
                      <a:pt x="20554" y="5652"/>
                      <a:pt x="20474" y="5733"/>
                    </a:cubicBezTo>
                    <a:cubicBezTo>
                      <a:pt x="20411" y="5795"/>
                      <a:pt x="20358" y="5849"/>
                      <a:pt x="20295" y="5893"/>
                    </a:cubicBezTo>
                    <a:lnTo>
                      <a:pt x="17146" y="2744"/>
                    </a:lnTo>
                    <a:cubicBezTo>
                      <a:pt x="17062" y="2659"/>
                      <a:pt x="16954" y="2617"/>
                      <a:pt x="16849" y="2617"/>
                    </a:cubicBezTo>
                    <a:cubicBezTo>
                      <a:pt x="16743" y="2617"/>
                      <a:pt x="16638" y="2659"/>
                      <a:pt x="16557" y="2744"/>
                    </a:cubicBezTo>
                    <a:cubicBezTo>
                      <a:pt x="16397" y="2905"/>
                      <a:pt x="16397" y="3163"/>
                      <a:pt x="16557" y="3324"/>
                    </a:cubicBezTo>
                    <a:lnTo>
                      <a:pt x="19591" y="6357"/>
                    </a:lnTo>
                    <a:cubicBezTo>
                      <a:pt x="18979" y="6655"/>
                      <a:pt x="18281" y="6762"/>
                      <a:pt x="17529" y="6762"/>
                    </a:cubicBezTo>
                    <a:cubicBezTo>
                      <a:pt x="16614" y="6762"/>
                      <a:pt x="15618" y="6604"/>
                      <a:pt x="14595" y="6437"/>
                    </a:cubicBezTo>
                    <a:cubicBezTo>
                      <a:pt x="14461" y="5679"/>
                      <a:pt x="14345" y="4939"/>
                      <a:pt x="14309" y="4234"/>
                    </a:cubicBezTo>
                    <a:lnTo>
                      <a:pt x="14309" y="4234"/>
                    </a:lnTo>
                    <a:lnTo>
                      <a:pt x="16022" y="5947"/>
                    </a:lnTo>
                    <a:cubicBezTo>
                      <a:pt x="16103" y="6027"/>
                      <a:pt x="16210" y="6072"/>
                      <a:pt x="16317" y="6072"/>
                    </a:cubicBezTo>
                    <a:cubicBezTo>
                      <a:pt x="16424" y="6072"/>
                      <a:pt x="16531" y="6027"/>
                      <a:pt x="16611" y="5947"/>
                    </a:cubicBezTo>
                    <a:cubicBezTo>
                      <a:pt x="16772" y="5786"/>
                      <a:pt x="16772" y="5527"/>
                      <a:pt x="16611" y="5367"/>
                    </a:cubicBezTo>
                    <a:lnTo>
                      <a:pt x="14336" y="3092"/>
                    </a:lnTo>
                    <a:cubicBezTo>
                      <a:pt x="14434" y="2200"/>
                      <a:pt x="14747" y="1397"/>
                      <a:pt x="15433" y="710"/>
                    </a:cubicBezTo>
                    <a:lnTo>
                      <a:pt x="15442" y="701"/>
                    </a:lnTo>
                    <a:cubicBezTo>
                      <a:pt x="15603" y="541"/>
                      <a:pt x="15603" y="282"/>
                      <a:pt x="15442" y="121"/>
                    </a:cubicBezTo>
                    <a:cubicBezTo>
                      <a:pt x="15362" y="41"/>
                      <a:pt x="15255" y="1"/>
                      <a:pt x="15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79;p39">
                <a:extLst>
                  <a:ext uri="{FF2B5EF4-FFF2-40B4-BE49-F238E27FC236}">
                    <a16:creationId xmlns:a16="http://schemas.microsoft.com/office/drawing/2014/main" id="{6DC3E3FF-6749-429B-BC63-6636284EADB3}"/>
                  </a:ext>
                </a:extLst>
              </p:cNvPr>
              <p:cNvSpPr/>
              <p:nvPr/>
            </p:nvSpPr>
            <p:spPr>
              <a:xfrm>
                <a:off x="1381350" y="4375825"/>
                <a:ext cx="22775" cy="20650"/>
              </a:xfrm>
              <a:custGeom>
                <a:avLst/>
                <a:gdLst/>
                <a:ahLst/>
                <a:cxnLst/>
                <a:rect l="l" t="t" r="r" b="b"/>
                <a:pathLst>
                  <a:path w="911" h="826" extrusionOk="0">
                    <a:moveTo>
                      <a:pt x="451" y="1"/>
                    </a:moveTo>
                    <a:cubicBezTo>
                      <a:pt x="346" y="1"/>
                      <a:pt x="241" y="41"/>
                      <a:pt x="161" y="121"/>
                    </a:cubicBezTo>
                    <a:cubicBezTo>
                      <a:pt x="0" y="282"/>
                      <a:pt x="0" y="540"/>
                      <a:pt x="161" y="701"/>
                    </a:cubicBezTo>
                    <a:cubicBezTo>
                      <a:pt x="241" y="790"/>
                      <a:pt x="348" y="826"/>
                      <a:pt x="455" y="826"/>
                    </a:cubicBezTo>
                    <a:cubicBezTo>
                      <a:pt x="562" y="826"/>
                      <a:pt x="660" y="790"/>
                      <a:pt x="741" y="701"/>
                    </a:cubicBezTo>
                    <a:cubicBezTo>
                      <a:pt x="910" y="540"/>
                      <a:pt x="910" y="282"/>
                      <a:pt x="741" y="121"/>
                    </a:cubicBezTo>
                    <a:cubicBezTo>
                      <a:pt x="660" y="41"/>
                      <a:pt x="556"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80;p39">
                <a:extLst>
                  <a:ext uri="{FF2B5EF4-FFF2-40B4-BE49-F238E27FC236}">
                    <a16:creationId xmlns:a16="http://schemas.microsoft.com/office/drawing/2014/main" id="{F993E7A7-1F6F-4027-9ED6-5F61B31C4A64}"/>
                  </a:ext>
                </a:extLst>
              </p:cNvPr>
              <p:cNvSpPr/>
              <p:nvPr/>
            </p:nvSpPr>
            <p:spPr>
              <a:xfrm>
                <a:off x="1422375" y="4239125"/>
                <a:ext cx="22775" cy="20650"/>
              </a:xfrm>
              <a:custGeom>
                <a:avLst/>
                <a:gdLst/>
                <a:ahLst/>
                <a:cxnLst/>
                <a:rect l="l" t="t" r="r" b="b"/>
                <a:pathLst>
                  <a:path w="911" h="826" extrusionOk="0">
                    <a:moveTo>
                      <a:pt x="456" y="0"/>
                    </a:moveTo>
                    <a:cubicBezTo>
                      <a:pt x="349" y="0"/>
                      <a:pt x="242" y="40"/>
                      <a:pt x="161" y="121"/>
                    </a:cubicBezTo>
                    <a:cubicBezTo>
                      <a:pt x="1" y="281"/>
                      <a:pt x="1" y="540"/>
                      <a:pt x="161" y="700"/>
                    </a:cubicBezTo>
                    <a:lnTo>
                      <a:pt x="170" y="709"/>
                    </a:lnTo>
                    <a:cubicBezTo>
                      <a:pt x="251" y="790"/>
                      <a:pt x="358" y="825"/>
                      <a:pt x="456" y="825"/>
                    </a:cubicBezTo>
                    <a:cubicBezTo>
                      <a:pt x="563" y="825"/>
                      <a:pt x="670" y="790"/>
                      <a:pt x="750" y="709"/>
                    </a:cubicBezTo>
                    <a:cubicBezTo>
                      <a:pt x="911" y="549"/>
                      <a:pt x="911" y="281"/>
                      <a:pt x="750" y="121"/>
                    </a:cubicBezTo>
                    <a:cubicBezTo>
                      <a:pt x="670" y="40"/>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roup 41">
            <a:extLst>
              <a:ext uri="{FF2B5EF4-FFF2-40B4-BE49-F238E27FC236}">
                <a16:creationId xmlns:a16="http://schemas.microsoft.com/office/drawing/2014/main" id="{FDBABE7F-F0ED-44ED-A663-6B4818124BD2}"/>
              </a:ext>
            </a:extLst>
          </p:cNvPr>
          <p:cNvGrpSpPr/>
          <p:nvPr/>
        </p:nvGrpSpPr>
        <p:grpSpPr>
          <a:xfrm>
            <a:off x="4167242" y="3726556"/>
            <a:ext cx="810600" cy="810600"/>
            <a:chOff x="7019550" y="2007450"/>
            <a:chExt cx="810600" cy="810600"/>
          </a:xfrm>
        </p:grpSpPr>
        <p:sp>
          <p:nvSpPr>
            <p:cNvPr id="43" name="Google Shape;3476;p39">
              <a:extLst>
                <a:ext uri="{FF2B5EF4-FFF2-40B4-BE49-F238E27FC236}">
                  <a16:creationId xmlns:a16="http://schemas.microsoft.com/office/drawing/2014/main" id="{4640671C-233A-4916-8175-9E0EE7F2B5AE}"/>
                </a:ext>
              </a:extLst>
            </p:cNvPr>
            <p:cNvSpPr/>
            <p:nvPr/>
          </p:nvSpPr>
          <p:spPr>
            <a:xfrm>
              <a:off x="701955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481;p39">
              <a:extLst>
                <a:ext uri="{FF2B5EF4-FFF2-40B4-BE49-F238E27FC236}">
                  <a16:creationId xmlns:a16="http://schemas.microsoft.com/office/drawing/2014/main" id="{BFD8F3FA-C31A-49E4-A3A7-07795EB61ACB}"/>
                </a:ext>
              </a:extLst>
            </p:cNvPr>
            <p:cNvGrpSpPr/>
            <p:nvPr/>
          </p:nvGrpSpPr>
          <p:grpSpPr>
            <a:xfrm>
              <a:off x="7184638" y="2148563"/>
              <a:ext cx="480425" cy="528375"/>
              <a:chOff x="554150" y="4083550"/>
              <a:chExt cx="480425" cy="528375"/>
            </a:xfrm>
          </p:grpSpPr>
          <p:sp>
            <p:nvSpPr>
              <p:cNvPr id="45" name="Google Shape;3482;p39">
                <a:extLst>
                  <a:ext uri="{FF2B5EF4-FFF2-40B4-BE49-F238E27FC236}">
                    <a16:creationId xmlns:a16="http://schemas.microsoft.com/office/drawing/2014/main" id="{A48109CE-D10E-4522-9F0E-B07F1630475C}"/>
                  </a:ext>
                </a:extLst>
              </p:cNvPr>
              <p:cNvSpPr/>
              <p:nvPr/>
            </p:nvSpPr>
            <p:spPr>
              <a:xfrm>
                <a:off x="597850" y="4525825"/>
                <a:ext cx="39050" cy="71600"/>
              </a:xfrm>
              <a:custGeom>
                <a:avLst/>
                <a:gdLst/>
                <a:ahLst/>
                <a:cxnLst/>
                <a:rect l="l" t="t" r="r" b="b"/>
                <a:pathLst>
                  <a:path w="1562" h="2864" extrusionOk="0">
                    <a:moveTo>
                      <a:pt x="786" y="0"/>
                    </a:moveTo>
                    <a:cubicBezTo>
                      <a:pt x="402" y="366"/>
                      <a:pt x="1" y="919"/>
                      <a:pt x="1" y="1543"/>
                    </a:cubicBezTo>
                    <a:cubicBezTo>
                      <a:pt x="1" y="2114"/>
                      <a:pt x="322" y="2614"/>
                      <a:pt x="786" y="2864"/>
                    </a:cubicBezTo>
                    <a:cubicBezTo>
                      <a:pt x="1250" y="2614"/>
                      <a:pt x="1562" y="2114"/>
                      <a:pt x="1562" y="1543"/>
                    </a:cubicBezTo>
                    <a:cubicBezTo>
                      <a:pt x="1562" y="919"/>
                      <a:pt x="1169" y="366"/>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83;p39">
                <a:extLst>
                  <a:ext uri="{FF2B5EF4-FFF2-40B4-BE49-F238E27FC236}">
                    <a16:creationId xmlns:a16="http://schemas.microsoft.com/office/drawing/2014/main" id="{D1AE4AD1-CF07-494E-B193-6C15AB4F3F94}"/>
                  </a:ext>
                </a:extLst>
              </p:cNvPr>
              <p:cNvSpPr/>
              <p:nvPr/>
            </p:nvSpPr>
            <p:spPr>
              <a:xfrm>
                <a:off x="865475" y="4128200"/>
                <a:ext cx="157500" cy="152075"/>
              </a:xfrm>
              <a:custGeom>
                <a:avLst/>
                <a:gdLst/>
                <a:ahLst/>
                <a:cxnLst/>
                <a:rect l="l" t="t" r="r" b="b"/>
                <a:pathLst>
                  <a:path w="6300" h="6083" extrusionOk="0">
                    <a:moveTo>
                      <a:pt x="4625" y="1"/>
                    </a:moveTo>
                    <a:cubicBezTo>
                      <a:pt x="3890" y="1"/>
                      <a:pt x="3152" y="283"/>
                      <a:pt x="2588" y="846"/>
                    </a:cubicBezTo>
                    <a:lnTo>
                      <a:pt x="1" y="3433"/>
                    </a:lnTo>
                    <a:lnTo>
                      <a:pt x="2650" y="6083"/>
                    </a:lnTo>
                    <a:lnTo>
                      <a:pt x="5229" y="3496"/>
                    </a:lnTo>
                    <a:cubicBezTo>
                      <a:pt x="6103" y="2622"/>
                      <a:pt x="6299" y="1328"/>
                      <a:pt x="5809" y="258"/>
                    </a:cubicBezTo>
                    <a:cubicBezTo>
                      <a:pt x="5435" y="86"/>
                      <a:pt x="5030" y="1"/>
                      <a:pt x="4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84;p39">
                <a:extLst>
                  <a:ext uri="{FF2B5EF4-FFF2-40B4-BE49-F238E27FC236}">
                    <a16:creationId xmlns:a16="http://schemas.microsoft.com/office/drawing/2014/main" id="{1509EB9C-B4F2-448F-9353-9AE56F8424F8}"/>
                  </a:ext>
                </a:extLst>
              </p:cNvPr>
              <p:cNvSpPr/>
              <p:nvPr/>
            </p:nvSpPr>
            <p:spPr>
              <a:xfrm>
                <a:off x="673900" y="4262650"/>
                <a:ext cx="207000" cy="204350"/>
              </a:xfrm>
              <a:custGeom>
                <a:avLst/>
                <a:gdLst/>
                <a:ahLst/>
                <a:cxnLst/>
                <a:rect l="l" t="t" r="r" b="b"/>
                <a:pathLst>
                  <a:path w="8280" h="8174" extrusionOk="0">
                    <a:moveTo>
                      <a:pt x="6736" y="0"/>
                    </a:moveTo>
                    <a:lnTo>
                      <a:pt x="723" y="6031"/>
                    </a:lnTo>
                    <a:cubicBezTo>
                      <a:pt x="170" y="6584"/>
                      <a:pt x="1" y="7378"/>
                      <a:pt x="224" y="8083"/>
                    </a:cubicBezTo>
                    <a:cubicBezTo>
                      <a:pt x="421" y="8143"/>
                      <a:pt x="627" y="8174"/>
                      <a:pt x="832" y="8174"/>
                    </a:cubicBezTo>
                    <a:cubicBezTo>
                      <a:pt x="1351" y="8174"/>
                      <a:pt x="1871" y="7979"/>
                      <a:pt x="2267" y="7583"/>
                    </a:cubicBezTo>
                    <a:lnTo>
                      <a:pt x="8279" y="1552"/>
                    </a:lnTo>
                    <a:lnTo>
                      <a:pt x="67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85;p39">
                <a:extLst>
                  <a:ext uri="{FF2B5EF4-FFF2-40B4-BE49-F238E27FC236}">
                    <a16:creationId xmlns:a16="http://schemas.microsoft.com/office/drawing/2014/main" id="{DC81E334-7209-4683-9623-0FD324FEC1E6}"/>
                  </a:ext>
                </a:extLst>
              </p:cNvPr>
              <p:cNvSpPr/>
              <p:nvPr/>
            </p:nvSpPr>
            <p:spPr>
              <a:xfrm>
                <a:off x="818650" y="4206425"/>
                <a:ext cx="125150" cy="120525"/>
              </a:xfrm>
              <a:custGeom>
                <a:avLst/>
                <a:gdLst/>
                <a:ahLst/>
                <a:cxnLst/>
                <a:rect l="l" t="t" r="r" b="b"/>
                <a:pathLst>
                  <a:path w="5006" h="4821" extrusionOk="0">
                    <a:moveTo>
                      <a:pt x="1085" y="0"/>
                    </a:moveTo>
                    <a:cubicBezTo>
                      <a:pt x="831" y="0"/>
                      <a:pt x="577" y="98"/>
                      <a:pt x="384" y="296"/>
                    </a:cubicBezTo>
                    <a:cubicBezTo>
                      <a:pt x="0" y="679"/>
                      <a:pt x="0" y="1304"/>
                      <a:pt x="384" y="1687"/>
                    </a:cubicBezTo>
                    <a:lnTo>
                      <a:pt x="3221" y="4533"/>
                    </a:lnTo>
                    <a:cubicBezTo>
                      <a:pt x="3417" y="4725"/>
                      <a:pt x="3671" y="4821"/>
                      <a:pt x="3925" y="4821"/>
                    </a:cubicBezTo>
                    <a:cubicBezTo>
                      <a:pt x="4178" y="4821"/>
                      <a:pt x="4430" y="4725"/>
                      <a:pt x="4622" y="4533"/>
                    </a:cubicBezTo>
                    <a:cubicBezTo>
                      <a:pt x="5005" y="4140"/>
                      <a:pt x="5005" y="3516"/>
                      <a:pt x="4622" y="3132"/>
                    </a:cubicBezTo>
                    <a:lnTo>
                      <a:pt x="1785" y="287"/>
                    </a:lnTo>
                    <a:cubicBezTo>
                      <a:pt x="1590" y="96"/>
                      <a:pt x="1337" y="0"/>
                      <a:pt x="1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86;p39">
                <a:extLst>
                  <a:ext uri="{FF2B5EF4-FFF2-40B4-BE49-F238E27FC236}">
                    <a16:creationId xmlns:a16="http://schemas.microsoft.com/office/drawing/2014/main" id="{0F4B0854-03DE-49A5-83F8-52CA33B69C25}"/>
                  </a:ext>
                </a:extLst>
              </p:cNvPr>
              <p:cNvSpPr/>
              <p:nvPr/>
            </p:nvSpPr>
            <p:spPr>
              <a:xfrm>
                <a:off x="962275" y="4125375"/>
                <a:ext cx="38600" cy="78200"/>
              </a:xfrm>
              <a:custGeom>
                <a:avLst/>
                <a:gdLst/>
                <a:ahLst/>
                <a:cxnLst/>
                <a:rect l="l" t="t" r="r" b="b"/>
                <a:pathLst>
                  <a:path w="1544" h="3128" extrusionOk="0">
                    <a:moveTo>
                      <a:pt x="456" y="0"/>
                    </a:moveTo>
                    <a:cubicBezTo>
                      <a:pt x="349" y="0"/>
                      <a:pt x="242" y="41"/>
                      <a:pt x="161" y="121"/>
                    </a:cubicBezTo>
                    <a:cubicBezTo>
                      <a:pt x="1" y="281"/>
                      <a:pt x="1" y="540"/>
                      <a:pt x="161" y="710"/>
                    </a:cubicBezTo>
                    <a:cubicBezTo>
                      <a:pt x="634" y="1182"/>
                      <a:pt x="634" y="1950"/>
                      <a:pt x="161" y="2422"/>
                    </a:cubicBezTo>
                    <a:cubicBezTo>
                      <a:pt x="1" y="2583"/>
                      <a:pt x="1" y="2851"/>
                      <a:pt x="161" y="3011"/>
                    </a:cubicBezTo>
                    <a:cubicBezTo>
                      <a:pt x="242" y="3091"/>
                      <a:pt x="349" y="3127"/>
                      <a:pt x="456" y="3127"/>
                    </a:cubicBezTo>
                    <a:cubicBezTo>
                      <a:pt x="563" y="3127"/>
                      <a:pt x="670" y="3091"/>
                      <a:pt x="750" y="3011"/>
                    </a:cubicBezTo>
                    <a:cubicBezTo>
                      <a:pt x="1544" y="2208"/>
                      <a:pt x="1544" y="915"/>
                      <a:pt x="750" y="121"/>
                    </a:cubicBezTo>
                    <a:cubicBezTo>
                      <a:pt x="670" y="41"/>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87;p39">
                <a:extLst>
                  <a:ext uri="{FF2B5EF4-FFF2-40B4-BE49-F238E27FC236}">
                    <a16:creationId xmlns:a16="http://schemas.microsoft.com/office/drawing/2014/main" id="{15C9F7E7-B783-4E25-8B02-9630B4C8D3A4}"/>
                  </a:ext>
                </a:extLst>
              </p:cNvPr>
              <p:cNvSpPr/>
              <p:nvPr/>
            </p:nvSpPr>
            <p:spPr>
              <a:xfrm>
                <a:off x="937750" y="4207000"/>
                <a:ext cx="23450" cy="21100"/>
              </a:xfrm>
              <a:custGeom>
                <a:avLst/>
                <a:gdLst/>
                <a:ahLst/>
                <a:cxnLst/>
                <a:rect l="l" t="t" r="r" b="b"/>
                <a:pathLst>
                  <a:path w="938" h="844" extrusionOk="0">
                    <a:moveTo>
                      <a:pt x="475" y="0"/>
                    </a:moveTo>
                    <a:cubicBezTo>
                      <a:pt x="362" y="0"/>
                      <a:pt x="250" y="45"/>
                      <a:pt x="170" y="130"/>
                    </a:cubicBezTo>
                    <a:lnTo>
                      <a:pt x="152" y="148"/>
                    </a:lnTo>
                    <a:cubicBezTo>
                      <a:pt x="0" y="317"/>
                      <a:pt x="9" y="585"/>
                      <a:pt x="179" y="736"/>
                    </a:cubicBezTo>
                    <a:cubicBezTo>
                      <a:pt x="259" y="808"/>
                      <a:pt x="357" y="843"/>
                      <a:pt x="455" y="843"/>
                    </a:cubicBezTo>
                    <a:cubicBezTo>
                      <a:pt x="571" y="843"/>
                      <a:pt x="678" y="799"/>
                      <a:pt x="759" y="710"/>
                    </a:cubicBezTo>
                    <a:lnTo>
                      <a:pt x="776" y="692"/>
                    </a:lnTo>
                    <a:cubicBezTo>
                      <a:pt x="937" y="522"/>
                      <a:pt x="919" y="264"/>
                      <a:pt x="759" y="112"/>
                    </a:cubicBezTo>
                    <a:cubicBezTo>
                      <a:pt x="679" y="36"/>
                      <a:pt x="577"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8;p39">
                <a:extLst>
                  <a:ext uri="{FF2B5EF4-FFF2-40B4-BE49-F238E27FC236}">
                    <a16:creationId xmlns:a16="http://schemas.microsoft.com/office/drawing/2014/main" id="{BCEB6CE4-957A-4F48-8281-923BF114EF85}"/>
                  </a:ext>
                </a:extLst>
              </p:cNvPr>
              <p:cNvSpPr/>
              <p:nvPr/>
            </p:nvSpPr>
            <p:spPr>
              <a:xfrm>
                <a:off x="554150" y="4504400"/>
                <a:ext cx="93025" cy="107525"/>
              </a:xfrm>
              <a:custGeom>
                <a:avLst/>
                <a:gdLst/>
                <a:ahLst/>
                <a:cxnLst/>
                <a:rect l="l" t="t" r="r" b="b"/>
                <a:pathLst>
                  <a:path w="3721" h="4301" extrusionOk="0">
                    <a:moveTo>
                      <a:pt x="1865" y="857"/>
                    </a:moveTo>
                    <a:cubicBezTo>
                      <a:pt x="2168" y="1035"/>
                      <a:pt x="2899" y="1678"/>
                      <a:pt x="2899" y="2400"/>
                    </a:cubicBezTo>
                    <a:cubicBezTo>
                      <a:pt x="2899" y="2989"/>
                      <a:pt x="2436" y="3471"/>
                      <a:pt x="1865" y="3471"/>
                    </a:cubicBezTo>
                    <a:cubicBezTo>
                      <a:pt x="1294" y="3471"/>
                      <a:pt x="830" y="2989"/>
                      <a:pt x="830" y="2400"/>
                    </a:cubicBezTo>
                    <a:cubicBezTo>
                      <a:pt x="830" y="1678"/>
                      <a:pt x="1561" y="1035"/>
                      <a:pt x="1865" y="857"/>
                    </a:cubicBezTo>
                    <a:close/>
                    <a:moveTo>
                      <a:pt x="1865" y="1"/>
                    </a:moveTo>
                    <a:cubicBezTo>
                      <a:pt x="1436" y="1"/>
                      <a:pt x="794" y="679"/>
                      <a:pt x="767" y="705"/>
                    </a:cubicBezTo>
                    <a:cubicBezTo>
                      <a:pt x="419" y="1071"/>
                      <a:pt x="0" y="1669"/>
                      <a:pt x="0" y="2400"/>
                    </a:cubicBezTo>
                    <a:cubicBezTo>
                      <a:pt x="0" y="3444"/>
                      <a:pt x="839" y="4301"/>
                      <a:pt x="1865" y="4301"/>
                    </a:cubicBezTo>
                    <a:cubicBezTo>
                      <a:pt x="2891" y="4301"/>
                      <a:pt x="3720" y="3444"/>
                      <a:pt x="3720" y="2400"/>
                    </a:cubicBezTo>
                    <a:cubicBezTo>
                      <a:pt x="3720" y="1669"/>
                      <a:pt x="3310" y="1071"/>
                      <a:pt x="2962" y="705"/>
                    </a:cubicBezTo>
                    <a:cubicBezTo>
                      <a:pt x="2935" y="679"/>
                      <a:pt x="2293" y="1"/>
                      <a:pt x="1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89;p39">
                <a:extLst>
                  <a:ext uri="{FF2B5EF4-FFF2-40B4-BE49-F238E27FC236}">
                    <a16:creationId xmlns:a16="http://schemas.microsoft.com/office/drawing/2014/main" id="{264B0B6E-7338-4AF8-B57F-D694C9B71D33}"/>
                  </a:ext>
                </a:extLst>
              </p:cNvPr>
              <p:cNvSpPr/>
              <p:nvPr/>
            </p:nvSpPr>
            <p:spPr>
              <a:xfrm>
                <a:off x="654500" y="4376375"/>
                <a:ext cx="111550" cy="111775"/>
              </a:xfrm>
              <a:custGeom>
                <a:avLst/>
                <a:gdLst/>
                <a:ahLst/>
                <a:cxnLst/>
                <a:rect l="l" t="t" r="r" b="b"/>
                <a:pathLst>
                  <a:path w="4462" h="4471" extrusionOk="0">
                    <a:moveTo>
                      <a:pt x="2846" y="1"/>
                    </a:moveTo>
                    <a:lnTo>
                      <a:pt x="1437" y="1419"/>
                    </a:lnTo>
                    <a:cubicBezTo>
                      <a:pt x="875" y="1972"/>
                      <a:pt x="714" y="2775"/>
                      <a:pt x="937" y="3480"/>
                    </a:cubicBezTo>
                    <a:lnTo>
                      <a:pt x="152" y="4265"/>
                    </a:lnTo>
                    <a:cubicBezTo>
                      <a:pt x="90" y="4328"/>
                      <a:pt x="36" y="4399"/>
                      <a:pt x="1" y="4470"/>
                    </a:cubicBezTo>
                    <a:cubicBezTo>
                      <a:pt x="72" y="4426"/>
                      <a:pt x="134" y="4381"/>
                      <a:pt x="197" y="4319"/>
                    </a:cubicBezTo>
                    <a:lnTo>
                      <a:pt x="982" y="3525"/>
                    </a:lnTo>
                    <a:cubicBezTo>
                      <a:pt x="1187" y="3592"/>
                      <a:pt x="1400" y="3626"/>
                      <a:pt x="1613" y="3626"/>
                    </a:cubicBezTo>
                    <a:cubicBezTo>
                      <a:pt x="2132" y="3626"/>
                      <a:pt x="2650" y="3426"/>
                      <a:pt x="3043" y="3034"/>
                    </a:cubicBezTo>
                    <a:lnTo>
                      <a:pt x="4461" y="1616"/>
                    </a:lnTo>
                    <a:lnTo>
                      <a:pt x="2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90;p39">
                <a:extLst>
                  <a:ext uri="{FF2B5EF4-FFF2-40B4-BE49-F238E27FC236}">
                    <a16:creationId xmlns:a16="http://schemas.microsoft.com/office/drawing/2014/main" id="{3F816DDC-8F8E-45E4-A14A-D8D25B065406}"/>
                  </a:ext>
                </a:extLst>
              </p:cNvPr>
              <p:cNvSpPr/>
              <p:nvPr/>
            </p:nvSpPr>
            <p:spPr>
              <a:xfrm>
                <a:off x="606325" y="4083550"/>
                <a:ext cx="428250" cy="417975"/>
              </a:xfrm>
              <a:custGeom>
                <a:avLst/>
                <a:gdLst/>
                <a:ahLst/>
                <a:cxnLst/>
                <a:rect l="l" t="t" r="r" b="b"/>
                <a:pathLst>
                  <a:path w="17130" h="16719" extrusionOk="0">
                    <a:moveTo>
                      <a:pt x="13525" y="830"/>
                    </a:moveTo>
                    <a:cubicBezTo>
                      <a:pt x="14185" y="830"/>
                      <a:pt x="14801" y="1080"/>
                      <a:pt x="15265" y="1544"/>
                    </a:cubicBezTo>
                    <a:cubicBezTo>
                      <a:pt x="16228" y="2507"/>
                      <a:pt x="16228" y="4069"/>
                      <a:pt x="15265" y="5032"/>
                    </a:cubicBezTo>
                    <a:lnTo>
                      <a:pt x="12981" y="7325"/>
                    </a:lnTo>
                    <a:lnTo>
                      <a:pt x="9502" y="3846"/>
                    </a:lnTo>
                    <a:lnTo>
                      <a:pt x="11794" y="1544"/>
                    </a:lnTo>
                    <a:cubicBezTo>
                      <a:pt x="12258" y="1080"/>
                      <a:pt x="12874" y="830"/>
                      <a:pt x="13525" y="830"/>
                    </a:cubicBezTo>
                    <a:close/>
                    <a:moveTo>
                      <a:pt x="8079" y="3830"/>
                    </a:moveTo>
                    <a:cubicBezTo>
                      <a:pt x="8226" y="3830"/>
                      <a:pt x="8373" y="3886"/>
                      <a:pt x="8485" y="3997"/>
                    </a:cubicBezTo>
                    <a:lnTo>
                      <a:pt x="12820" y="8342"/>
                    </a:lnTo>
                    <a:cubicBezTo>
                      <a:pt x="12927" y="8449"/>
                      <a:pt x="12990" y="8592"/>
                      <a:pt x="12990" y="8743"/>
                    </a:cubicBezTo>
                    <a:cubicBezTo>
                      <a:pt x="12990" y="8895"/>
                      <a:pt x="12927" y="9047"/>
                      <a:pt x="12820" y="9154"/>
                    </a:cubicBezTo>
                    <a:cubicBezTo>
                      <a:pt x="12709" y="9265"/>
                      <a:pt x="12561" y="9321"/>
                      <a:pt x="12414" y="9321"/>
                    </a:cubicBezTo>
                    <a:cubicBezTo>
                      <a:pt x="12267" y="9321"/>
                      <a:pt x="12120" y="9265"/>
                      <a:pt x="12008" y="9154"/>
                    </a:cubicBezTo>
                    <a:lnTo>
                      <a:pt x="7673" y="4818"/>
                    </a:lnTo>
                    <a:cubicBezTo>
                      <a:pt x="7566" y="4702"/>
                      <a:pt x="7503" y="4559"/>
                      <a:pt x="7503" y="4408"/>
                    </a:cubicBezTo>
                    <a:cubicBezTo>
                      <a:pt x="7503" y="4256"/>
                      <a:pt x="7566" y="4104"/>
                      <a:pt x="7673" y="3997"/>
                    </a:cubicBezTo>
                    <a:cubicBezTo>
                      <a:pt x="7784" y="3886"/>
                      <a:pt x="7931" y="3830"/>
                      <a:pt x="8079" y="3830"/>
                    </a:cubicBezTo>
                    <a:close/>
                    <a:moveTo>
                      <a:pt x="8119" y="6433"/>
                    </a:moveTo>
                    <a:lnTo>
                      <a:pt x="10403" y="8716"/>
                    </a:lnTo>
                    <a:lnTo>
                      <a:pt x="4675" y="14453"/>
                    </a:lnTo>
                    <a:cubicBezTo>
                      <a:pt x="4369" y="14759"/>
                      <a:pt x="3961" y="14924"/>
                      <a:pt x="3542" y="14924"/>
                    </a:cubicBezTo>
                    <a:cubicBezTo>
                      <a:pt x="3375" y="14924"/>
                      <a:pt x="3207" y="14898"/>
                      <a:pt x="3043" y="14845"/>
                    </a:cubicBezTo>
                    <a:cubicBezTo>
                      <a:pt x="3001" y="14833"/>
                      <a:pt x="2958" y="14827"/>
                      <a:pt x="2916" y="14827"/>
                    </a:cubicBezTo>
                    <a:cubicBezTo>
                      <a:pt x="2806" y="14827"/>
                      <a:pt x="2701" y="14869"/>
                      <a:pt x="2623" y="14952"/>
                    </a:cubicBezTo>
                    <a:lnTo>
                      <a:pt x="1829" y="15737"/>
                    </a:lnTo>
                    <a:cubicBezTo>
                      <a:pt x="1731" y="15835"/>
                      <a:pt x="1606" y="15889"/>
                      <a:pt x="1473" y="15889"/>
                    </a:cubicBezTo>
                    <a:cubicBezTo>
                      <a:pt x="1330" y="15889"/>
                      <a:pt x="1205" y="15835"/>
                      <a:pt x="1107" y="15737"/>
                    </a:cubicBezTo>
                    <a:cubicBezTo>
                      <a:pt x="911" y="15541"/>
                      <a:pt x="911" y="15211"/>
                      <a:pt x="1107" y="15015"/>
                    </a:cubicBezTo>
                    <a:lnTo>
                      <a:pt x="1901" y="14221"/>
                    </a:lnTo>
                    <a:cubicBezTo>
                      <a:pt x="2008" y="14114"/>
                      <a:pt x="2044" y="13953"/>
                      <a:pt x="1999" y="13801"/>
                    </a:cubicBezTo>
                    <a:cubicBezTo>
                      <a:pt x="1856" y="13373"/>
                      <a:pt x="1910" y="12918"/>
                      <a:pt x="2115" y="12535"/>
                    </a:cubicBezTo>
                    <a:lnTo>
                      <a:pt x="3212" y="13623"/>
                    </a:lnTo>
                    <a:cubicBezTo>
                      <a:pt x="3293" y="13703"/>
                      <a:pt x="3400" y="13748"/>
                      <a:pt x="3498" y="13748"/>
                    </a:cubicBezTo>
                    <a:cubicBezTo>
                      <a:pt x="3605" y="13748"/>
                      <a:pt x="3712" y="13703"/>
                      <a:pt x="3792" y="13623"/>
                    </a:cubicBezTo>
                    <a:cubicBezTo>
                      <a:pt x="3953" y="13462"/>
                      <a:pt x="3953" y="13204"/>
                      <a:pt x="3792" y="13043"/>
                    </a:cubicBezTo>
                    <a:lnTo>
                      <a:pt x="2659" y="11901"/>
                    </a:lnTo>
                    <a:lnTo>
                      <a:pt x="3516" y="11045"/>
                    </a:lnTo>
                    <a:lnTo>
                      <a:pt x="4649" y="12187"/>
                    </a:lnTo>
                    <a:cubicBezTo>
                      <a:pt x="4729" y="12267"/>
                      <a:pt x="4836" y="12303"/>
                      <a:pt x="4943" y="12303"/>
                    </a:cubicBezTo>
                    <a:cubicBezTo>
                      <a:pt x="5050" y="12303"/>
                      <a:pt x="5157" y="12267"/>
                      <a:pt x="5237" y="12187"/>
                    </a:cubicBezTo>
                    <a:cubicBezTo>
                      <a:pt x="5398" y="12026"/>
                      <a:pt x="5398" y="11759"/>
                      <a:pt x="5237" y="11598"/>
                    </a:cubicBezTo>
                    <a:lnTo>
                      <a:pt x="4095" y="10456"/>
                    </a:lnTo>
                    <a:lnTo>
                      <a:pt x="4961" y="9591"/>
                    </a:lnTo>
                    <a:lnTo>
                      <a:pt x="6103" y="10733"/>
                    </a:lnTo>
                    <a:cubicBezTo>
                      <a:pt x="6183" y="10813"/>
                      <a:pt x="6290" y="10849"/>
                      <a:pt x="6388" y="10849"/>
                    </a:cubicBezTo>
                    <a:cubicBezTo>
                      <a:pt x="6495" y="10849"/>
                      <a:pt x="6602" y="10813"/>
                      <a:pt x="6683" y="10733"/>
                    </a:cubicBezTo>
                    <a:cubicBezTo>
                      <a:pt x="6843" y="10572"/>
                      <a:pt x="6843" y="10304"/>
                      <a:pt x="6683" y="10144"/>
                    </a:cubicBezTo>
                    <a:lnTo>
                      <a:pt x="5550" y="9002"/>
                    </a:lnTo>
                    <a:lnTo>
                      <a:pt x="6415" y="8137"/>
                    </a:lnTo>
                    <a:lnTo>
                      <a:pt x="7548" y="9279"/>
                    </a:lnTo>
                    <a:cubicBezTo>
                      <a:pt x="7628" y="9359"/>
                      <a:pt x="7735" y="9394"/>
                      <a:pt x="7842" y="9394"/>
                    </a:cubicBezTo>
                    <a:cubicBezTo>
                      <a:pt x="7949" y="9394"/>
                      <a:pt x="8056" y="9359"/>
                      <a:pt x="8137" y="9279"/>
                    </a:cubicBezTo>
                    <a:cubicBezTo>
                      <a:pt x="8297" y="9118"/>
                      <a:pt x="8297" y="8850"/>
                      <a:pt x="8137" y="8690"/>
                    </a:cubicBezTo>
                    <a:lnTo>
                      <a:pt x="6995" y="7548"/>
                    </a:lnTo>
                    <a:lnTo>
                      <a:pt x="8119" y="6433"/>
                    </a:lnTo>
                    <a:close/>
                    <a:moveTo>
                      <a:pt x="13525" y="1"/>
                    </a:moveTo>
                    <a:cubicBezTo>
                      <a:pt x="12651" y="1"/>
                      <a:pt x="11821" y="340"/>
                      <a:pt x="11205" y="964"/>
                    </a:cubicBezTo>
                    <a:lnTo>
                      <a:pt x="8904" y="3275"/>
                    </a:lnTo>
                    <a:cubicBezTo>
                      <a:pt x="8656" y="3095"/>
                      <a:pt x="8365" y="3005"/>
                      <a:pt x="8075" y="3005"/>
                    </a:cubicBezTo>
                    <a:cubicBezTo>
                      <a:pt x="7717" y="3005"/>
                      <a:pt x="7360" y="3142"/>
                      <a:pt x="7084" y="3417"/>
                    </a:cubicBezTo>
                    <a:cubicBezTo>
                      <a:pt x="6540" y="3962"/>
                      <a:pt x="6540" y="4854"/>
                      <a:pt x="7084" y="5398"/>
                    </a:cubicBezTo>
                    <a:lnTo>
                      <a:pt x="7530" y="5844"/>
                    </a:lnTo>
                    <a:lnTo>
                      <a:pt x="1812" y="11580"/>
                    </a:lnTo>
                    <a:cubicBezTo>
                      <a:pt x="1803" y="11589"/>
                      <a:pt x="1794" y="11598"/>
                      <a:pt x="1785" y="11598"/>
                    </a:cubicBezTo>
                    <a:cubicBezTo>
                      <a:pt x="1785" y="11607"/>
                      <a:pt x="1785" y="11607"/>
                      <a:pt x="1776" y="11607"/>
                    </a:cubicBezTo>
                    <a:cubicBezTo>
                      <a:pt x="1776" y="11616"/>
                      <a:pt x="1767" y="11616"/>
                      <a:pt x="1767" y="11625"/>
                    </a:cubicBezTo>
                    <a:cubicBezTo>
                      <a:pt x="1205" y="12205"/>
                      <a:pt x="982" y="13025"/>
                      <a:pt x="1143" y="13810"/>
                    </a:cubicBezTo>
                    <a:lnTo>
                      <a:pt x="527" y="14426"/>
                    </a:lnTo>
                    <a:cubicBezTo>
                      <a:pt x="1" y="14952"/>
                      <a:pt x="1" y="15800"/>
                      <a:pt x="527" y="16326"/>
                    </a:cubicBezTo>
                    <a:cubicBezTo>
                      <a:pt x="777" y="16576"/>
                      <a:pt x="1116" y="16719"/>
                      <a:pt x="1473" y="16719"/>
                    </a:cubicBezTo>
                    <a:cubicBezTo>
                      <a:pt x="1829" y="16719"/>
                      <a:pt x="2168" y="16576"/>
                      <a:pt x="2418" y="16326"/>
                    </a:cubicBezTo>
                    <a:lnTo>
                      <a:pt x="3034" y="15702"/>
                    </a:lnTo>
                    <a:cubicBezTo>
                      <a:pt x="3202" y="15737"/>
                      <a:pt x="3372" y="15755"/>
                      <a:pt x="3540" y="15755"/>
                    </a:cubicBezTo>
                    <a:cubicBezTo>
                      <a:pt x="4177" y="15755"/>
                      <a:pt x="4799" y="15505"/>
                      <a:pt x="5264" y="15033"/>
                    </a:cubicBezTo>
                    <a:lnTo>
                      <a:pt x="10991" y="9296"/>
                    </a:lnTo>
                    <a:lnTo>
                      <a:pt x="11420" y="9733"/>
                    </a:lnTo>
                    <a:cubicBezTo>
                      <a:pt x="11696" y="10010"/>
                      <a:pt x="12053" y="10144"/>
                      <a:pt x="12419" y="10144"/>
                    </a:cubicBezTo>
                    <a:cubicBezTo>
                      <a:pt x="12776" y="10144"/>
                      <a:pt x="13132" y="10010"/>
                      <a:pt x="13409" y="9733"/>
                    </a:cubicBezTo>
                    <a:cubicBezTo>
                      <a:pt x="13677" y="9475"/>
                      <a:pt x="13819" y="9118"/>
                      <a:pt x="13819" y="8743"/>
                    </a:cubicBezTo>
                    <a:cubicBezTo>
                      <a:pt x="13819" y="8440"/>
                      <a:pt x="13721" y="8154"/>
                      <a:pt x="13552" y="7923"/>
                    </a:cubicBezTo>
                    <a:lnTo>
                      <a:pt x="15853" y="5612"/>
                    </a:lnTo>
                    <a:cubicBezTo>
                      <a:pt x="17129" y="4336"/>
                      <a:pt x="17129" y="2249"/>
                      <a:pt x="15853" y="964"/>
                    </a:cubicBezTo>
                    <a:cubicBezTo>
                      <a:pt x="15229" y="340"/>
                      <a:pt x="14408" y="1"/>
                      <a:pt x="1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081CD0C8-1ABC-456A-9AEF-393B17A7DA2A}"/>
              </a:ext>
            </a:extLst>
          </p:cNvPr>
          <p:cNvGrpSpPr/>
          <p:nvPr/>
        </p:nvGrpSpPr>
        <p:grpSpPr>
          <a:xfrm>
            <a:off x="4170324" y="656194"/>
            <a:ext cx="810600" cy="810600"/>
            <a:chOff x="1313850" y="2007450"/>
            <a:chExt cx="810600" cy="810600"/>
          </a:xfrm>
        </p:grpSpPr>
        <p:sp>
          <p:nvSpPr>
            <p:cNvPr id="55" name="Google Shape;3474;p39">
              <a:extLst>
                <a:ext uri="{FF2B5EF4-FFF2-40B4-BE49-F238E27FC236}">
                  <a16:creationId xmlns:a16="http://schemas.microsoft.com/office/drawing/2014/main" id="{66A92985-2AF8-4243-B944-9C7DF91FC8C4}"/>
                </a:ext>
              </a:extLst>
            </p:cNvPr>
            <p:cNvSpPr/>
            <p:nvPr/>
          </p:nvSpPr>
          <p:spPr>
            <a:xfrm>
              <a:off x="131385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491;p39">
              <a:extLst>
                <a:ext uri="{FF2B5EF4-FFF2-40B4-BE49-F238E27FC236}">
                  <a16:creationId xmlns:a16="http://schemas.microsoft.com/office/drawing/2014/main" id="{2B394862-6DCB-40C6-8A5C-08BB9CCA1F48}"/>
                </a:ext>
              </a:extLst>
            </p:cNvPr>
            <p:cNvGrpSpPr/>
            <p:nvPr/>
          </p:nvGrpSpPr>
          <p:grpSpPr>
            <a:xfrm>
              <a:off x="1454075" y="2148575"/>
              <a:ext cx="530150" cy="528375"/>
              <a:chOff x="1454075" y="2148575"/>
              <a:chExt cx="530150" cy="528375"/>
            </a:xfrm>
          </p:grpSpPr>
          <p:sp>
            <p:nvSpPr>
              <p:cNvPr id="57" name="Google Shape;3492;p39">
                <a:extLst>
                  <a:ext uri="{FF2B5EF4-FFF2-40B4-BE49-F238E27FC236}">
                    <a16:creationId xmlns:a16="http://schemas.microsoft.com/office/drawing/2014/main" id="{C23C0B87-E98E-4D74-BC97-251F591259A6}"/>
                  </a:ext>
                </a:extLst>
              </p:cNvPr>
              <p:cNvSpPr/>
              <p:nvPr/>
            </p:nvSpPr>
            <p:spPr>
              <a:xfrm>
                <a:off x="1642750" y="2232400"/>
                <a:ext cx="309150" cy="306000"/>
              </a:xfrm>
              <a:custGeom>
                <a:avLst/>
                <a:gdLst/>
                <a:ahLst/>
                <a:cxnLst/>
                <a:rect l="l" t="t" r="r" b="b"/>
                <a:pathLst>
                  <a:path w="12366" h="12240" extrusionOk="0">
                    <a:moveTo>
                      <a:pt x="10705" y="1"/>
                    </a:moveTo>
                    <a:cubicBezTo>
                      <a:pt x="10186" y="1"/>
                      <a:pt x="9622" y="76"/>
                      <a:pt x="9020" y="234"/>
                    </a:cubicBezTo>
                    <a:cubicBezTo>
                      <a:pt x="5202" y="1224"/>
                      <a:pt x="1303" y="5122"/>
                      <a:pt x="313" y="8941"/>
                    </a:cubicBezTo>
                    <a:cubicBezTo>
                      <a:pt x="1" y="10136"/>
                      <a:pt x="10" y="11180"/>
                      <a:pt x="295" y="12027"/>
                    </a:cubicBezTo>
                    <a:cubicBezTo>
                      <a:pt x="714" y="12165"/>
                      <a:pt x="1187" y="12239"/>
                      <a:pt x="1705" y="12239"/>
                    </a:cubicBezTo>
                    <a:cubicBezTo>
                      <a:pt x="2222" y="12239"/>
                      <a:pt x="2784" y="12165"/>
                      <a:pt x="3382" y="12009"/>
                    </a:cubicBezTo>
                    <a:cubicBezTo>
                      <a:pt x="6763" y="11126"/>
                      <a:pt x="10215" y="7968"/>
                      <a:pt x="11643" y="4596"/>
                    </a:cubicBezTo>
                    <a:cubicBezTo>
                      <a:pt x="12089" y="3543"/>
                      <a:pt x="12089" y="3294"/>
                      <a:pt x="12089" y="3294"/>
                    </a:cubicBezTo>
                    <a:cubicBezTo>
                      <a:pt x="12089" y="3294"/>
                      <a:pt x="12285" y="2196"/>
                      <a:pt x="12285" y="2196"/>
                    </a:cubicBezTo>
                    <a:cubicBezTo>
                      <a:pt x="12365" y="1456"/>
                      <a:pt x="12294" y="787"/>
                      <a:pt x="12107" y="216"/>
                    </a:cubicBezTo>
                    <a:cubicBezTo>
                      <a:pt x="11686" y="74"/>
                      <a:pt x="11217" y="1"/>
                      <a:pt x="10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93;p39">
                <a:extLst>
                  <a:ext uri="{FF2B5EF4-FFF2-40B4-BE49-F238E27FC236}">
                    <a16:creationId xmlns:a16="http://schemas.microsoft.com/office/drawing/2014/main" id="{D731C203-A9AB-4EC5-993D-7087C1B760A0}"/>
                  </a:ext>
                </a:extLst>
              </p:cNvPr>
              <p:cNvSpPr/>
              <p:nvPr/>
            </p:nvSpPr>
            <p:spPr>
              <a:xfrm>
                <a:off x="1657475" y="2362900"/>
                <a:ext cx="106850" cy="106850"/>
              </a:xfrm>
              <a:custGeom>
                <a:avLst/>
                <a:gdLst/>
                <a:ahLst/>
                <a:cxnLst/>
                <a:rect l="l" t="t" r="r" b="b"/>
                <a:pathLst>
                  <a:path w="4274" h="4274" extrusionOk="0">
                    <a:moveTo>
                      <a:pt x="2231" y="0"/>
                    </a:moveTo>
                    <a:cubicBezTo>
                      <a:pt x="1000" y="0"/>
                      <a:pt x="0" y="1000"/>
                      <a:pt x="0" y="2231"/>
                    </a:cubicBezTo>
                    <a:cubicBezTo>
                      <a:pt x="0" y="3141"/>
                      <a:pt x="554" y="3935"/>
                      <a:pt x="1348" y="4274"/>
                    </a:cubicBezTo>
                    <a:cubicBezTo>
                      <a:pt x="1232" y="4006"/>
                      <a:pt x="1160" y="3703"/>
                      <a:pt x="1160" y="3390"/>
                    </a:cubicBezTo>
                    <a:cubicBezTo>
                      <a:pt x="1160" y="2159"/>
                      <a:pt x="2159" y="1160"/>
                      <a:pt x="3390" y="1160"/>
                    </a:cubicBezTo>
                    <a:cubicBezTo>
                      <a:pt x="3703" y="1160"/>
                      <a:pt x="4006" y="1223"/>
                      <a:pt x="4274" y="1348"/>
                    </a:cubicBezTo>
                    <a:cubicBezTo>
                      <a:pt x="3935" y="554"/>
                      <a:pt x="31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94;p39">
                <a:extLst>
                  <a:ext uri="{FF2B5EF4-FFF2-40B4-BE49-F238E27FC236}">
                    <a16:creationId xmlns:a16="http://schemas.microsoft.com/office/drawing/2014/main" id="{AB735330-48EB-4ABC-B6EE-D2FB873D934E}"/>
                  </a:ext>
                </a:extLst>
              </p:cNvPr>
              <p:cNvSpPr/>
              <p:nvPr/>
            </p:nvSpPr>
            <p:spPr>
              <a:xfrm>
                <a:off x="1686475" y="2391900"/>
                <a:ext cx="82525" cy="82525"/>
              </a:xfrm>
              <a:custGeom>
                <a:avLst/>
                <a:gdLst/>
                <a:ahLst/>
                <a:cxnLst/>
                <a:rect l="l" t="t" r="r" b="b"/>
                <a:pathLst>
                  <a:path w="3301" h="3301" extrusionOk="0">
                    <a:moveTo>
                      <a:pt x="2230" y="0"/>
                    </a:moveTo>
                    <a:cubicBezTo>
                      <a:pt x="999" y="0"/>
                      <a:pt x="0" y="999"/>
                      <a:pt x="0" y="2230"/>
                    </a:cubicBezTo>
                    <a:cubicBezTo>
                      <a:pt x="0" y="2543"/>
                      <a:pt x="72" y="2846"/>
                      <a:pt x="188" y="3114"/>
                    </a:cubicBezTo>
                    <a:cubicBezTo>
                      <a:pt x="455" y="3230"/>
                      <a:pt x="758" y="3301"/>
                      <a:pt x="1071" y="3301"/>
                    </a:cubicBezTo>
                    <a:cubicBezTo>
                      <a:pt x="2302" y="3301"/>
                      <a:pt x="3301" y="2302"/>
                      <a:pt x="3301" y="1071"/>
                    </a:cubicBezTo>
                    <a:cubicBezTo>
                      <a:pt x="3301" y="750"/>
                      <a:pt x="3230" y="455"/>
                      <a:pt x="3114" y="188"/>
                    </a:cubicBezTo>
                    <a:cubicBezTo>
                      <a:pt x="2846" y="72"/>
                      <a:pt x="2543" y="0"/>
                      <a:pt x="2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95;p39">
                <a:extLst>
                  <a:ext uri="{FF2B5EF4-FFF2-40B4-BE49-F238E27FC236}">
                    <a16:creationId xmlns:a16="http://schemas.microsoft.com/office/drawing/2014/main" id="{12A2FD24-839D-4CF6-98D4-5DB3055A0E61}"/>
                  </a:ext>
                </a:extLst>
              </p:cNvPr>
              <p:cNvSpPr/>
              <p:nvPr/>
            </p:nvSpPr>
            <p:spPr>
              <a:xfrm>
                <a:off x="1777900" y="2242475"/>
                <a:ext cx="106850" cy="106850"/>
              </a:xfrm>
              <a:custGeom>
                <a:avLst/>
                <a:gdLst/>
                <a:ahLst/>
                <a:cxnLst/>
                <a:rect l="l" t="t" r="r" b="b"/>
                <a:pathLst>
                  <a:path w="4274" h="4274" extrusionOk="0">
                    <a:moveTo>
                      <a:pt x="2231" y="0"/>
                    </a:moveTo>
                    <a:cubicBezTo>
                      <a:pt x="1000" y="0"/>
                      <a:pt x="1" y="999"/>
                      <a:pt x="1" y="2230"/>
                    </a:cubicBezTo>
                    <a:cubicBezTo>
                      <a:pt x="1" y="3149"/>
                      <a:pt x="554" y="3934"/>
                      <a:pt x="1348" y="4273"/>
                    </a:cubicBezTo>
                    <a:cubicBezTo>
                      <a:pt x="1223" y="4006"/>
                      <a:pt x="1161" y="3702"/>
                      <a:pt x="1161" y="3390"/>
                    </a:cubicBezTo>
                    <a:cubicBezTo>
                      <a:pt x="1161" y="2159"/>
                      <a:pt x="2160" y="1160"/>
                      <a:pt x="3391" y="1160"/>
                    </a:cubicBezTo>
                    <a:cubicBezTo>
                      <a:pt x="3703" y="1160"/>
                      <a:pt x="4006" y="1231"/>
                      <a:pt x="4274" y="1347"/>
                    </a:cubicBezTo>
                    <a:cubicBezTo>
                      <a:pt x="3935" y="553"/>
                      <a:pt x="3141"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96;p39">
                <a:extLst>
                  <a:ext uri="{FF2B5EF4-FFF2-40B4-BE49-F238E27FC236}">
                    <a16:creationId xmlns:a16="http://schemas.microsoft.com/office/drawing/2014/main" id="{E6E3CB56-8C98-4690-A3CF-384FB8E1C297}"/>
                  </a:ext>
                </a:extLst>
              </p:cNvPr>
              <p:cNvSpPr/>
              <p:nvPr/>
            </p:nvSpPr>
            <p:spPr>
              <a:xfrm>
                <a:off x="1806900" y="2271450"/>
                <a:ext cx="82550" cy="82550"/>
              </a:xfrm>
              <a:custGeom>
                <a:avLst/>
                <a:gdLst/>
                <a:ahLst/>
                <a:cxnLst/>
                <a:rect l="l" t="t" r="r" b="b"/>
                <a:pathLst>
                  <a:path w="3302" h="3302" extrusionOk="0">
                    <a:moveTo>
                      <a:pt x="2231" y="1"/>
                    </a:moveTo>
                    <a:cubicBezTo>
                      <a:pt x="1000" y="1"/>
                      <a:pt x="1" y="1000"/>
                      <a:pt x="1" y="2231"/>
                    </a:cubicBezTo>
                    <a:cubicBezTo>
                      <a:pt x="1" y="2543"/>
                      <a:pt x="63" y="2847"/>
                      <a:pt x="188" y="3114"/>
                    </a:cubicBezTo>
                    <a:cubicBezTo>
                      <a:pt x="456" y="3230"/>
                      <a:pt x="750" y="3302"/>
                      <a:pt x="1071" y="3302"/>
                    </a:cubicBezTo>
                    <a:cubicBezTo>
                      <a:pt x="2302" y="3302"/>
                      <a:pt x="3301" y="2302"/>
                      <a:pt x="3301" y="1071"/>
                    </a:cubicBezTo>
                    <a:cubicBezTo>
                      <a:pt x="3301" y="759"/>
                      <a:pt x="3230" y="456"/>
                      <a:pt x="3114" y="188"/>
                    </a:cubicBezTo>
                    <a:cubicBezTo>
                      <a:pt x="2846" y="72"/>
                      <a:pt x="2543" y="1"/>
                      <a:pt x="2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97;p39">
                <a:extLst>
                  <a:ext uri="{FF2B5EF4-FFF2-40B4-BE49-F238E27FC236}">
                    <a16:creationId xmlns:a16="http://schemas.microsoft.com/office/drawing/2014/main" id="{7D032D9A-FDE8-4AEE-BFCE-5914CCDF45C7}"/>
                  </a:ext>
                </a:extLst>
              </p:cNvPr>
              <p:cNvSpPr/>
              <p:nvPr/>
            </p:nvSpPr>
            <p:spPr>
              <a:xfrm>
                <a:off x="1765200" y="2232075"/>
                <a:ext cx="140975" cy="132175"/>
              </a:xfrm>
              <a:custGeom>
                <a:avLst/>
                <a:gdLst/>
                <a:ahLst/>
                <a:cxnLst/>
                <a:rect l="l" t="t" r="r" b="b"/>
                <a:pathLst>
                  <a:path w="5639" h="5287" extrusionOk="0">
                    <a:moveTo>
                      <a:pt x="2738" y="1"/>
                    </a:moveTo>
                    <a:cubicBezTo>
                      <a:pt x="2623" y="1"/>
                      <a:pt x="2507" y="8"/>
                      <a:pt x="2391" y="24"/>
                    </a:cubicBezTo>
                    <a:cubicBezTo>
                      <a:pt x="2168" y="59"/>
                      <a:pt x="2008" y="264"/>
                      <a:pt x="2034" y="487"/>
                    </a:cubicBezTo>
                    <a:cubicBezTo>
                      <a:pt x="2067" y="702"/>
                      <a:pt x="2245" y="847"/>
                      <a:pt x="2447" y="847"/>
                    </a:cubicBezTo>
                    <a:cubicBezTo>
                      <a:pt x="2464" y="847"/>
                      <a:pt x="2481" y="846"/>
                      <a:pt x="2498" y="844"/>
                    </a:cubicBezTo>
                    <a:cubicBezTo>
                      <a:pt x="2578" y="834"/>
                      <a:pt x="2657" y="829"/>
                      <a:pt x="2736" y="829"/>
                    </a:cubicBezTo>
                    <a:cubicBezTo>
                      <a:pt x="3221" y="829"/>
                      <a:pt x="3678" y="1016"/>
                      <a:pt x="4024" y="1362"/>
                    </a:cubicBezTo>
                    <a:cubicBezTo>
                      <a:pt x="4728" y="2067"/>
                      <a:pt x="4728" y="3226"/>
                      <a:pt x="4024" y="3931"/>
                    </a:cubicBezTo>
                    <a:cubicBezTo>
                      <a:pt x="3676" y="4270"/>
                      <a:pt x="3221" y="4466"/>
                      <a:pt x="2739" y="4466"/>
                    </a:cubicBezTo>
                    <a:cubicBezTo>
                      <a:pt x="2248" y="4466"/>
                      <a:pt x="1793" y="4270"/>
                      <a:pt x="1454" y="3931"/>
                    </a:cubicBezTo>
                    <a:cubicBezTo>
                      <a:pt x="1044" y="3521"/>
                      <a:pt x="857" y="2950"/>
                      <a:pt x="937" y="2379"/>
                    </a:cubicBezTo>
                    <a:cubicBezTo>
                      <a:pt x="973" y="2147"/>
                      <a:pt x="821" y="1942"/>
                      <a:pt x="598" y="1906"/>
                    </a:cubicBezTo>
                    <a:cubicBezTo>
                      <a:pt x="576" y="1903"/>
                      <a:pt x="555" y="1901"/>
                      <a:pt x="533" y="1901"/>
                    </a:cubicBezTo>
                    <a:cubicBezTo>
                      <a:pt x="329" y="1901"/>
                      <a:pt x="158" y="2052"/>
                      <a:pt x="125" y="2254"/>
                    </a:cubicBezTo>
                    <a:cubicBezTo>
                      <a:pt x="0" y="3075"/>
                      <a:pt x="277" y="3922"/>
                      <a:pt x="866" y="4511"/>
                    </a:cubicBezTo>
                    <a:cubicBezTo>
                      <a:pt x="1365" y="5010"/>
                      <a:pt x="2034" y="5287"/>
                      <a:pt x="2739" y="5287"/>
                    </a:cubicBezTo>
                    <a:cubicBezTo>
                      <a:pt x="3444" y="5287"/>
                      <a:pt x="4104" y="5010"/>
                      <a:pt x="4604" y="4511"/>
                    </a:cubicBezTo>
                    <a:cubicBezTo>
                      <a:pt x="5638" y="3485"/>
                      <a:pt x="5638" y="1808"/>
                      <a:pt x="4604" y="782"/>
                    </a:cubicBezTo>
                    <a:cubicBezTo>
                      <a:pt x="4106" y="276"/>
                      <a:pt x="3437" y="1"/>
                      <a:pt x="2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98;p39">
                <a:extLst>
                  <a:ext uri="{FF2B5EF4-FFF2-40B4-BE49-F238E27FC236}">
                    <a16:creationId xmlns:a16="http://schemas.microsoft.com/office/drawing/2014/main" id="{D290B6A6-1FEF-4E83-B41D-70977A4C04D6}"/>
                  </a:ext>
                </a:extLst>
              </p:cNvPr>
              <p:cNvSpPr/>
              <p:nvPr/>
            </p:nvSpPr>
            <p:spPr>
              <a:xfrm>
                <a:off x="1782825" y="2248375"/>
                <a:ext cx="22775" cy="20875"/>
              </a:xfrm>
              <a:custGeom>
                <a:avLst/>
                <a:gdLst/>
                <a:ahLst/>
                <a:cxnLst/>
                <a:rect l="l" t="t" r="r" b="b"/>
                <a:pathLst>
                  <a:path w="911" h="835" extrusionOk="0">
                    <a:moveTo>
                      <a:pt x="460" y="1"/>
                    </a:moveTo>
                    <a:cubicBezTo>
                      <a:pt x="355" y="1"/>
                      <a:pt x="250" y="41"/>
                      <a:pt x="170" y="121"/>
                    </a:cubicBezTo>
                    <a:lnTo>
                      <a:pt x="161" y="130"/>
                    </a:lnTo>
                    <a:cubicBezTo>
                      <a:pt x="0" y="290"/>
                      <a:pt x="0" y="549"/>
                      <a:pt x="161" y="710"/>
                    </a:cubicBezTo>
                    <a:cubicBezTo>
                      <a:pt x="241" y="790"/>
                      <a:pt x="348" y="835"/>
                      <a:pt x="455" y="835"/>
                    </a:cubicBezTo>
                    <a:cubicBezTo>
                      <a:pt x="562" y="835"/>
                      <a:pt x="669" y="790"/>
                      <a:pt x="749" y="710"/>
                    </a:cubicBezTo>
                    <a:cubicBezTo>
                      <a:pt x="910" y="549"/>
                      <a:pt x="910" y="282"/>
                      <a:pt x="749" y="121"/>
                    </a:cubicBezTo>
                    <a:cubicBezTo>
                      <a:pt x="669" y="41"/>
                      <a:pt x="564"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99;p39">
                <a:extLst>
                  <a:ext uri="{FF2B5EF4-FFF2-40B4-BE49-F238E27FC236}">
                    <a16:creationId xmlns:a16="http://schemas.microsoft.com/office/drawing/2014/main" id="{8A32FD33-E83C-4F52-9AD3-B0704E925958}"/>
                  </a:ext>
                </a:extLst>
              </p:cNvPr>
              <p:cNvSpPr/>
              <p:nvPr/>
            </p:nvSpPr>
            <p:spPr>
              <a:xfrm>
                <a:off x="1647225" y="2352650"/>
                <a:ext cx="134500" cy="132050"/>
              </a:xfrm>
              <a:custGeom>
                <a:avLst/>
                <a:gdLst/>
                <a:ahLst/>
                <a:cxnLst/>
                <a:rect l="l" t="t" r="r" b="b"/>
                <a:pathLst>
                  <a:path w="5380" h="5282" extrusionOk="0">
                    <a:moveTo>
                      <a:pt x="2641" y="0"/>
                    </a:moveTo>
                    <a:cubicBezTo>
                      <a:pt x="1936" y="0"/>
                      <a:pt x="1276" y="268"/>
                      <a:pt x="776" y="767"/>
                    </a:cubicBezTo>
                    <a:cubicBezTo>
                      <a:pt x="277" y="1267"/>
                      <a:pt x="0" y="1936"/>
                      <a:pt x="0" y="2641"/>
                    </a:cubicBezTo>
                    <a:cubicBezTo>
                      <a:pt x="0" y="3345"/>
                      <a:pt x="277" y="4006"/>
                      <a:pt x="776" y="4505"/>
                    </a:cubicBezTo>
                    <a:cubicBezTo>
                      <a:pt x="1276" y="5005"/>
                      <a:pt x="1936" y="5281"/>
                      <a:pt x="2632" y="5281"/>
                    </a:cubicBezTo>
                    <a:cubicBezTo>
                      <a:pt x="2748" y="5281"/>
                      <a:pt x="2864" y="5272"/>
                      <a:pt x="2980" y="5255"/>
                    </a:cubicBezTo>
                    <a:cubicBezTo>
                      <a:pt x="3212" y="5228"/>
                      <a:pt x="3372" y="5023"/>
                      <a:pt x="3337" y="4791"/>
                    </a:cubicBezTo>
                    <a:cubicBezTo>
                      <a:pt x="3312" y="4589"/>
                      <a:pt x="3142" y="4438"/>
                      <a:pt x="2937" y="4438"/>
                    </a:cubicBezTo>
                    <a:cubicBezTo>
                      <a:pt x="2916" y="4438"/>
                      <a:pt x="2894" y="4439"/>
                      <a:pt x="2873" y="4443"/>
                    </a:cubicBezTo>
                    <a:cubicBezTo>
                      <a:pt x="2794" y="4453"/>
                      <a:pt x="2716" y="4458"/>
                      <a:pt x="2638" y="4458"/>
                    </a:cubicBezTo>
                    <a:cubicBezTo>
                      <a:pt x="2159" y="4458"/>
                      <a:pt x="1701" y="4271"/>
                      <a:pt x="1356" y="3925"/>
                    </a:cubicBezTo>
                    <a:cubicBezTo>
                      <a:pt x="1017" y="3577"/>
                      <a:pt x="821" y="3122"/>
                      <a:pt x="821" y="2641"/>
                    </a:cubicBezTo>
                    <a:cubicBezTo>
                      <a:pt x="821" y="2150"/>
                      <a:pt x="1017" y="1695"/>
                      <a:pt x="1356" y="1356"/>
                    </a:cubicBezTo>
                    <a:cubicBezTo>
                      <a:pt x="1695" y="1008"/>
                      <a:pt x="2159" y="821"/>
                      <a:pt x="2641" y="821"/>
                    </a:cubicBezTo>
                    <a:cubicBezTo>
                      <a:pt x="3122" y="821"/>
                      <a:pt x="3577" y="1008"/>
                      <a:pt x="3925" y="1356"/>
                    </a:cubicBezTo>
                    <a:cubicBezTo>
                      <a:pt x="4336" y="1766"/>
                      <a:pt x="4523" y="2328"/>
                      <a:pt x="4434" y="2908"/>
                    </a:cubicBezTo>
                    <a:cubicBezTo>
                      <a:pt x="4398" y="3131"/>
                      <a:pt x="4559" y="3345"/>
                      <a:pt x="4782" y="3381"/>
                    </a:cubicBezTo>
                    <a:cubicBezTo>
                      <a:pt x="4799" y="3383"/>
                      <a:pt x="4816" y="3384"/>
                      <a:pt x="4833" y="3384"/>
                    </a:cubicBezTo>
                    <a:cubicBezTo>
                      <a:pt x="5037" y="3384"/>
                      <a:pt x="5222" y="3239"/>
                      <a:pt x="5255" y="3033"/>
                    </a:cubicBezTo>
                    <a:cubicBezTo>
                      <a:pt x="5379" y="2204"/>
                      <a:pt x="5094" y="1356"/>
                      <a:pt x="4505" y="767"/>
                    </a:cubicBezTo>
                    <a:cubicBezTo>
                      <a:pt x="4006" y="268"/>
                      <a:pt x="3345"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00;p39">
                <a:extLst>
                  <a:ext uri="{FF2B5EF4-FFF2-40B4-BE49-F238E27FC236}">
                    <a16:creationId xmlns:a16="http://schemas.microsoft.com/office/drawing/2014/main" id="{52E84DC3-3D88-442C-9E67-75A47477225F}"/>
                  </a:ext>
                </a:extLst>
              </p:cNvPr>
              <p:cNvSpPr/>
              <p:nvPr/>
            </p:nvSpPr>
            <p:spPr>
              <a:xfrm>
                <a:off x="1741100" y="2447750"/>
                <a:ext cx="22775" cy="20675"/>
              </a:xfrm>
              <a:custGeom>
                <a:avLst/>
                <a:gdLst/>
                <a:ahLst/>
                <a:cxnLst/>
                <a:rect l="l" t="t" r="r" b="b"/>
                <a:pathLst>
                  <a:path w="911" h="827" extrusionOk="0">
                    <a:moveTo>
                      <a:pt x="460" y="1"/>
                    </a:moveTo>
                    <a:cubicBezTo>
                      <a:pt x="355" y="1"/>
                      <a:pt x="251" y="41"/>
                      <a:pt x="170" y="121"/>
                    </a:cubicBezTo>
                    <a:lnTo>
                      <a:pt x="161" y="121"/>
                    </a:lnTo>
                    <a:cubicBezTo>
                      <a:pt x="1" y="282"/>
                      <a:pt x="1" y="541"/>
                      <a:pt x="161" y="701"/>
                    </a:cubicBezTo>
                    <a:cubicBezTo>
                      <a:pt x="242" y="790"/>
                      <a:pt x="349" y="826"/>
                      <a:pt x="456" y="826"/>
                    </a:cubicBezTo>
                    <a:cubicBezTo>
                      <a:pt x="563" y="826"/>
                      <a:pt x="670" y="790"/>
                      <a:pt x="750" y="710"/>
                    </a:cubicBezTo>
                    <a:lnTo>
                      <a:pt x="750" y="701"/>
                    </a:lnTo>
                    <a:cubicBezTo>
                      <a:pt x="911" y="541"/>
                      <a:pt x="911" y="282"/>
                      <a:pt x="750" y="121"/>
                    </a:cubicBezTo>
                    <a:cubicBezTo>
                      <a:pt x="670" y="41"/>
                      <a:pt x="565"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01;p39">
                <a:extLst>
                  <a:ext uri="{FF2B5EF4-FFF2-40B4-BE49-F238E27FC236}">
                    <a16:creationId xmlns:a16="http://schemas.microsoft.com/office/drawing/2014/main" id="{87A864B8-A4F9-4B64-85BF-B70431B2AC18}"/>
                  </a:ext>
                </a:extLst>
              </p:cNvPr>
              <p:cNvSpPr/>
              <p:nvPr/>
            </p:nvSpPr>
            <p:spPr>
              <a:xfrm>
                <a:off x="1933575" y="2304525"/>
                <a:ext cx="22775" cy="20700"/>
              </a:xfrm>
              <a:custGeom>
                <a:avLst/>
                <a:gdLst/>
                <a:ahLst/>
                <a:cxnLst/>
                <a:rect l="l" t="t" r="r" b="b"/>
                <a:pathLst>
                  <a:path w="911" h="828" extrusionOk="0">
                    <a:moveTo>
                      <a:pt x="451" y="1"/>
                    </a:moveTo>
                    <a:cubicBezTo>
                      <a:pt x="270" y="1"/>
                      <a:pt x="106" y="123"/>
                      <a:pt x="54" y="301"/>
                    </a:cubicBezTo>
                    <a:cubicBezTo>
                      <a:pt x="54" y="301"/>
                      <a:pt x="54" y="310"/>
                      <a:pt x="54" y="310"/>
                    </a:cubicBezTo>
                    <a:cubicBezTo>
                      <a:pt x="1" y="533"/>
                      <a:pt x="126" y="756"/>
                      <a:pt x="349" y="810"/>
                    </a:cubicBezTo>
                    <a:cubicBezTo>
                      <a:pt x="384" y="819"/>
                      <a:pt x="420" y="828"/>
                      <a:pt x="456" y="828"/>
                    </a:cubicBezTo>
                    <a:cubicBezTo>
                      <a:pt x="634" y="828"/>
                      <a:pt x="804" y="703"/>
                      <a:pt x="857" y="524"/>
                    </a:cubicBezTo>
                    <a:cubicBezTo>
                      <a:pt x="911" y="301"/>
                      <a:pt x="786" y="70"/>
                      <a:pt x="563" y="16"/>
                    </a:cubicBezTo>
                    <a:cubicBezTo>
                      <a:pt x="525" y="6"/>
                      <a:pt x="488"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02;p39">
                <a:extLst>
                  <a:ext uri="{FF2B5EF4-FFF2-40B4-BE49-F238E27FC236}">
                    <a16:creationId xmlns:a16="http://schemas.microsoft.com/office/drawing/2014/main" id="{6C4CFE9A-AFD6-4094-8494-AAE9A675AC72}"/>
                  </a:ext>
                </a:extLst>
              </p:cNvPr>
              <p:cNvSpPr/>
              <p:nvPr/>
            </p:nvSpPr>
            <p:spPr>
              <a:xfrm>
                <a:off x="1454075" y="2148575"/>
                <a:ext cx="530150" cy="528375"/>
              </a:xfrm>
              <a:custGeom>
                <a:avLst/>
                <a:gdLst/>
                <a:ahLst/>
                <a:cxnLst/>
                <a:rect l="l" t="t" r="r" b="b"/>
                <a:pathLst>
                  <a:path w="21206" h="21135" extrusionOk="0">
                    <a:moveTo>
                      <a:pt x="12633" y="0"/>
                    </a:moveTo>
                    <a:cubicBezTo>
                      <a:pt x="12401" y="0"/>
                      <a:pt x="12178" y="420"/>
                      <a:pt x="12178" y="420"/>
                    </a:cubicBezTo>
                    <a:lnTo>
                      <a:pt x="12178" y="1999"/>
                    </a:lnTo>
                    <a:cubicBezTo>
                      <a:pt x="12178" y="1999"/>
                      <a:pt x="10081" y="3328"/>
                      <a:pt x="9109" y="4247"/>
                    </a:cubicBezTo>
                    <a:lnTo>
                      <a:pt x="8217" y="3355"/>
                    </a:lnTo>
                    <a:cubicBezTo>
                      <a:pt x="8136" y="3274"/>
                      <a:pt x="8032" y="3234"/>
                      <a:pt x="7926" y="3234"/>
                    </a:cubicBezTo>
                    <a:cubicBezTo>
                      <a:pt x="7820" y="3234"/>
                      <a:pt x="7713" y="3274"/>
                      <a:pt x="7628" y="3355"/>
                    </a:cubicBezTo>
                    <a:cubicBezTo>
                      <a:pt x="7467" y="3515"/>
                      <a:pt x="7467" y="3783"/>
                      <a:pt x="7628" y="3943"/>
                    </a:cubicBezTo>
                    <a:lnTo>
                      <a:pt x="8520" y="4836"/>
                    </a:lnTo>
                    <a:cubicBezTo>
                      <a:pt x="7583" y="5826"/>
                      <a:pt x="6807" y="6905"/>
                      <a:pt x="6236" y="7994"/>
                    </a:cubicBezTo>
                    <a:lnTo>
                      <a:pt x="4622" y="7994"/>
                    </a:lnTo>
                    <a:cubicBezTo>
                      <a:pt x="4399" y="8003"/>
                      <a:pt x="4211" y="8190"/>
                      <a:pt x="4211" y="8413"/>
                    </a:cubicBezTo>
                    <a:cubicBezTo>
                      <a:pt x="4211" y="8640"/>
                      <a:pt x="4390" y="8824"/>
                      <a:pt x="4606" y="8824"/>
                    </a:cubicBezTo>
                    <a:cubicBezTo>
                      <a:pt x="4611" y="8824"/>
                      <a:pt x="4616" y="8823"/>
                      <a:pt x="4622" y="8823"/>
                    </a:cubicBezTo>
                    <a:lnTo>
                      <a:pt x="5853" y="8823"/>
                    </a:lnTo>
                    <a:cubicBezTo>
                      <a:pt x="5674" y="9269"/>
                      <a:pt x="5523" y="9706"/>
                      <a:pt x="5407" y="10135"/>
                    </a:cubicBezTo>
                    <a:cubicBezTo>
                      <a:pt x="5246" y="10768"/>
                      <a:pt x="5166" y="11375"/>
                      <a:pt x="5166" y="11937"/>
                    </a:cubicBezTo>
                    <a:cubicBezTo>
                      <a:pt x="5166" y="12026"/>
                      <a:pt x="5166" y="12124"/>
                      <a:pt x="5175" y="12213"/>
                    </a:cubicBezTo>
                    <a:cubicBezTo>
                      <a:pt x="4818" y="12624"/>
                      <a:pt x="4746" y="13043"/>
                      <a:pt x="4693" y="13391"/>
                    </a:cubicBezTo>
                    <a:cubicBezTo>
                      <a:pt x="4639" y="13721"/>
                      <a:pt x="4604" y="13953"/>
                      <a:pt x="4345" y="14212"/>
                    </a:cubicBezTo>
                    <a:cubicBezTo>
                      <a:pt x="4086" y="14479"/>
                      <a:pt x="3819" y="14524"/>
                      <a:pt x="3480" y="14586"/>
                    </a:cubicBezTo>
                    <a:cubicBezTo>
                      <a:pt x="3105" y="14649"/>
                      <a:pt x="2650" y="14729"/>
                      <a:pt x="2231" y="15148"/>
                    </a:cubicBezTo>
                    <a:cubicBezTo>
                      <a:pt x="1803" y="15568"/>
                      <a:pt x="1722" y="16040"/>
                      <a:pt x="1651" y="16415"/>
                    </a:cubicBezTo>
                    <a:cubicBezTo>
                      <a:pt x="1588" y="16754"/>
                      <a:pt x="1544" y="17013"/>
                      <a:pt x="1294" y="17271"/>
                    </a:cubicBezTo>
                    <a:cubicBezTo>
                      <a:pt x="1133" y="17432"/>
                      <a:pt x="1133" y="17691"/>
                      <a:pt x="1294" y="17851"/>
                    </a:cubicBezTo>
                    <a:cubicBezTo>
                      <a:pt x="1374" y="17932"/>
                      <a:pt x="1481" y="17976"/>
                      <a:pt x="1588" y="17976"/>
                    </a:cubicBezTo>
                    <a:cubicBezTo>
                      <a:pt x="1687" y="17976"/>
                      <a:pt x="1794" y="17932"/>
                      <a:pt x="1874" y="17851"/>
                    </a:cubicBezTo>
                    <a:cubicBezTo>
                      <a:pt x="2311" y="17414"/>
                      <a:pt x="2400" y="16941"/>
                      <a:pt x="2463" y="16558"/>
                    </a:cubicBezTo>
                    <a:cubicBezTo>
                      <a:pt x="2525" y="16228"/>
                      <a:pt x="2570" y="15969"/>
                      <a:pt x="2811" y="15728"/>
                    </a:cubicBezTo>
                    <a:cubicBezTo>
                      <a:pt x="3043" y="15496"/>
                      <a:pt x="3283" y="15452"/>
                      <a:pt x="3622" y="15398"/>
                    </a:cubicBezTo>
                    <a:cubicBezTo>
                      <a:pt x="4006" y="15327"/>
                      <a:pt x="4479" y="15246"/>
                      <a:pt x="4934" y="14800"/>
                    </a:cubicBezTo>
                    <a:cubicBezTo>
                      <a:pt x="5308" y="14417"/>
                      <a:pt x="5424" y="14024"/>
                      <a:pt x="5478" y="13694"/>
                    </a:cubicBezTo>
                    <a:cubicBezTo>
                      <a:pt x="5621" y="14033"/>
                      <a:pt x="5799" y="14336"/>
                      <a:pt x="6022" y="14613"/>
                    </a:cubicBezTo>
                    <a:cubicBezTo>
                      <a:pt x="5781" y="14970"/>
                      <a:pt x="5728" y="15318"/>
                      <a:pt x="5683" y="15603"/>
                    </a:cubicBezTo>
                    <a:cubicBezTo>
                      <a:pt x="5630" y="15942"/>
                      <a:pt x="5594" y="16174"/>
                      <a:pt x="5335" y="16433"/>
                    </a:cubicBezTo>
                    <a:cubicBezTo>
                      <a:pt x="5068" y="16700"/>
                      <a:pt x="4800" y="16745"/>
                      <a:pt x="4470" y="16799"/>
                    </a:cubicBezTo>
                    <a:cubicBezTo>
                      <a:pt x="4095" y="16870"/>
                      <a:pt x="3631" y="16950"/>
                      <a:pt x="3212" y="17370"/>
                    </a:cubicBezTo>
                    <a:cubicBezTo>
                      <a:pt x="2793" y="17789"/>
                      <a:pt x="2704" y="18262"/>
                      <a:pt x="2641" y="18636"/>
                    </a:cubicBezTo>
                    <a:cubicBezTo>
                      <a:pt x="2579" y="18975"/>
                      <a:pt x="2534" y="19234"/>
                      <a:pt x="2284" y="19493"/>
                    </a:cubicBezTo>
                    <a:cubicBezTo>
                      <a:pt x="2026" y="19743"/>
                      <a:pt x="1767" y="19787"/>
                      <a:pt x="1428" y="19850"/>
                    </a:cubicBezTo>
                    <a:cubicBezTo>
                      <a:pt x="1044" y="19921"/>
                      <a:pt x="580" y="20001"/>
                      <a:pt x="161" y="20421"/>
                    </a:cubicBezTo>
                    <a:cubicBezTo>
                      <a:pt x="0" y="20581"/>
                      <a:pt x="0" y="20849"/>
                      <a:pt x="161" y="21009"/>
                    </a:cubicBezTo>
                    <a:cubicBezTo>
                      <a:pt x="241" y="21090"/>
                      <a:pt x="348" y="21125"/>
                      <a:pt x="447" y="21125"/>
                    </a:cubicBezTo>
                    <a:cubicBezTo>
                      <a:pt x="554" y="21125"/>
                      <a:pt x="661" y="21090"/>
                      <a:pt x="741" y="21009"/>
                    </a:cubicBezTo>
                    <a:cubicBezTo>
                      <a:pt x="982" y="20768"/>
                      <a:pt x="1240" y="20724"/>
                      <a:pt x="1571" y="20661"/>
                    </a:cubicBezTo>
                    <a:cubicBezTo>
                      <a:pt x="1954" y="20590"/>
                      <a:pt x="2427" y="20510"/>
                      <a:pt x="2864" y="20073"/>
                    </a:cubicBezTo>
                    <a:cubicBezTo>
                      <a:pt x="3301" y="19635"/>
                      <a:pt x="3382" y="19163"/>
                      <a:pt x="3453" y="18779"/>
                    </a:cubicBezTo>
                    <a:cubicBezTo>
                      <a:pt x="3515" y="18449"/>
                      <a:pt x="3560" y="18190"/>
                      <a:pt x="3801" y="17949"/>
                    </a:cubicBezTo>
                    <a:cubicBezTo>
                      <a:pt x="4033" y="17717"/>
                      <a:pt x="4274" y="17673"/>
                      <a:pt x="4604" y="17619"/>
                    </a:cubicBezTo>
                    <a:cubicBezTo>
                      <a:pt x="4987" y="17548"/>
                      <a:pt x="5469" y="17468"/>
                      <a:pt x="5924" y="17013"/>
                    </a:cubicBezTo>
                    <a:cubicBezTo>
                      <a:pt x="6370" y="16576"/>
                      <a:pt x="6441" y="16112"/>
                      <a:pt x="6495" y="15737"/>
                    </a:cubicBezTo>
                    <a:cubicBezTo>
                      <a:pt x="6531" y="15532"/>
                      <a:pt x="6557" y="15371"/>
                      <a:pt x="6629" y="15211"/>
                    </a:cubicBezTo>
                    <a:cubicBezTo>
                      <a:pt x="6995" y="15478"/>
                      <a:pt x="7405" y="15683"/>
                      <a:pt x="7860" y="15817"/>
                    </a:cubicBezTo>
                    <a:cubicBezTo>
                      <a:pt x="7744" y="16076"/>
                      <a:pt x="7699" y="16335"/>
                      <a:pt x="7673" y="16549"/>
                    </a:cubicBezTo>
                    <a:cubicBezTo>
                      <a:pt x="7619" y="16879"/>
                      <a:pt x="7574" y="17120"/>
                      <a:pt x="7325" y="17378"/>
                    </a:cubicBezTo>
                    <a:cubicBezTo>
                      <a:pt x="7057" y="17637"/>
                      <a:pt x="6789" y="17691"/>
                      <a:pt x="6450" y="17744"/>
                    </a:cubicBezTo>
                    <a:cubicBezTo>
                      <a:pt x="6085" y="17807"/>
                      <a:pt x="5621" y="17887"/>
                      <a:pt x="5201" y="18306"/>
                    </a:cubicBezTo>
                    <a:cubicBezTo>
                      <a:pt x="4782" y="18734"/>
                      <a:pt x="4693" y="19198"/>
                      <a:pt x="4630" y="19573"/>
                    </a:cubicBezTo>
                    <a:cubicBezTo>
                      <a:pt x="4568" y="19912"/>
                      <a:pt x="4514" y="20180"/>
                      <a:pt x="4265" y="20429"/>
                    </a:cubicBezTo>
                    <a:cubicBezTo>
                      <a:pt x="4104" y="20590"/>
                      <a:pt x="4104" y="20858"/>
                      <a:pt x="4265" y="21018"/>
                    </a:cubicBezTo>
                    <a:cubicBezTo>
                      <a:pt x="4345" y="21099"/>
                      <a:pt x="4452" y="21134"/>
                      <a:pt x="4559" y="21134"/>
                    </a:cubicBezTo>
                    <a:cubicBezTo>
                      <a:pt x="4666" y="21134"/>
                      <a:pt x="4773" y="21099"/>
                      <a:pt x="4853" y="21018"/>
                    </a:cubicBezTo>
                    <a:cubicBezTo>
                      <a:pt x="5282" y="20581"/>
                      <a:pt x="5371" y="20108"/>
                      <a:pt x="5442" y="19725"/>
                    </a:cubicBezTo>
                    <a:cubicBezTo>
                      <a:pt x="5496" y="19395"/>
                      <a:pt x="5540" y="19136"/>
                      <a:pt x="5781" y="18895"/>
                    </a:cubicBezTo>
                    <a:cubicBezTo>
                      <a:pt x="6022" y="18654"/>
                      <a:pt x="6263" y="18618"/>
                      <a:pt x="6593" y="18556"/>
                    </a:cubicBezTo>
                    <a:cubicBezTo>
                      <a:pt x="6977" y="18494"/>
                      <a:pt x="7458" y="18413"/>
                      <a:pt x="7904" y="17958"/>
                    </a:cubicBezTo>
                    <a:cubicBezTo>
                      <a:pt x="8351" y="17512"/>
                      <a:pt x="8422" y="17048"/>
                      <a:pt x="8484" y="16683"/>
                    </a:cubicBezTo>
                    <a:cubicBezTo>
                      <a:pt x="8529" y="16406"/>
                      <a:pt x="8565" y="16192"/>
                      <a:pt x="8716" y="15978"/>
                    </a:cubicBezTo>
                    <a:cubicBezTo>
                      <a:pt x="8886" y="15996"/>
                      <a:pt x="9055" y="16005"/>
                      <a:pt x="9234" y="16005"/>
                    </a:cubicBezTo>
                    <a:cubicBezTo>
                      <a:pt x="9796" y="16005"/>
                      <a:pt x="10393" y="15924"/>
                      <a:pt x="11027" y="15755"/>
                    </a:cubicBezTo>
                    <a:cubicBezTo>
                      <a:pt x="11428" y="15657"/>
                      <a:pt x="12222" y="15362"/>
                      <a:pt x="12222" y="15362"/>
                    </a:cubicBezTo>
                    <a:lnTo>
                      <a:pt x="12222" y="16406"/>
                    </a:lnTo>
                    <a:cubicBezTo>
                      <a:pt x="12222" y="16611"/>
                      <a:pt x="12365" y="16799"/>
                      <a:pt x="12570" y="16825"/>
                    </a:cubicBezTo>
                    <a:cubicBezTo>
                      <a:pt x="12591" y="16828"/>
                      <a:pt x="12611" y="16830"/>
                      <a:pt x="12631" y="16830"/>
                    </a:cubicBezTo>
                    <a:cubicBezTo>
                      <a:pt x="12863" y="16830"/>
                      <a:pt x="13052" y="16645"/>
                      <a:pt x="13052" y="16415"/>
                    </a:cubicBezTo>
                    <a:lnTo>
                      <a:pt x="13052" y="14979"/>
                    </a:lnTo>
                    <a:cubicBezTo>
                      <a:pt x="14212" y="14399"/>
                      <a:pt x="15336" y="13587"/>
                      <a:pt x="16335" y="12641"/>
                    </a:cubicBezTo>
                    <a:lnTo>
                      <a:pt x="17236" y="13534"/>
                    </a:lnTo>
                    <a:cubicBezTo>
                      <a:pt x="17316" y="13614"/>
                      <a:pt x="17423" y="13658"/>
                      <a:pt x="17521" y="13658"/>
                    </a:cubicBezTo>
                    <a:cubicBezTo>
                      <a:pt x="17646" y="13658"/>
                      <a:pt x="17771" y="13596"/>
                      <a:pt x="17860" y="13489"/>
                    </a:cubicBezTo>
                    <a:cubicBezTo>
                      <a:pt x="17985" y="13319"/>
                      <a:pt x="17959" y="13087"/>
                      <a:pt x="17807" y="12945"/>
                    </a:cubicBezTo>
                    <a:lnTo>
                      <a:pt x="16924" y="12053"/>
                    </a:lnTo>
                    <a:cubicBezTo>
                      <a:pt x="17932" y="10991"/>
                      <a:pt x="18788" y="9787"/>
                      <a:pt x="19386" y="8538"/>
                    </a:cubicBezTo>
                    <a:lnTo>
                      <a:pt x="20742" y="8538"/>
                    </a:lnTo>
                    <a:cubicBezTo>
                      <a:pt x="20947" y="8538"/>
                      <a:pt x="21134" y="8386"/>
                      <a:pt x="21161" y="8181"/>
                    </a:cubicBezTo>
                    <a:cubicBezTo>
                      <a:pt x="21206" y="7931"/>
                      <a:pt x="21001" y="7708"/>
                      <a:pt x="20760" y="7708"/>
                    </a:cubicBezTo>
                    <a:lnTo>
                      <a:pt x="19529" y="7708"/>
                    </a:lnTo>
                    <a:cubicBezTo>
                      <a:pt x="19529" y="7708"/>
                      <a:pt x="19422" y="7601"/>
                      <a:pt x="19350" y="7565"/>
                    </a:cubicBezTo>
                    <a:cubicBezTo>
                      <a:pt x="19299" y="7543"/>
                      <a:pt x="19245" y="7532"/>
                      <a:pt x="19191" y="7532"/>
                    </a:cubicBezTo>
                    <a:cubicBezTo>
                      <a:pt x="19030" y="7532"/>
                      <a:pt x="18873" y="7628"/>
                      <a:pt x="18806" y="7788"/>
                    </a:cubicBezTo>
                    <a:cubicBezTo>
                      <a:pt x="18788" y="7842"/>
                      <a:pt x="18761" y="7895"/>
                      <a:pt x="18735" y="7949"/>
                    </a:cubicBezTo>
                    <a:cubicBezTo>
                      <a:pt x="18735" y="7958"/>
                      <a:pt x="18735" y="7958"/>
                      <a:pt x="18735" y="7967"/>
                    </a:cubicBezTo>
                    <a:cubicBezTo>
                      <a:pt x="17281" y="11214"/>
                      <a:pt x="13980" y="14140"/>
                      <a:pt x="10822" y="14961"/>
                    </a:cubicBezTo>
                    <a:cubicBezTo>
                      <a:pt x="10258" y="15106"/>
                      <a:pt x="9726" y="15179"/>
                      <a:pt x="9235" y="15179"/>
                    </a:cubicBezTo>
                    <a:cubicBezTo>
                      <a:pt x="8249" y="15179"/>
                      <a:pt x="7429" y="14887"/>
                      <a:pt x="6852" y="14310"/>
                    </a:cubicBezTo>
                    <a:cubicBezTo>
                      <a:pt x="6281" y="13739"/>
                      <a:pt x="5986" y="12918"/>
                      <a:pt x="5986" y="11928"/>
                    </a:cubicBezTo>
                    <a:cubicBezTo>
                      <a:pt x="5986" y="11437"/>
                      <a:pt x="6058" y="10911"/>
                      <a:pt x="6209" y="10349"/>
                    </a:cubicBezTo>
                    <a:cubicBezTo>
                      <a:pt x="7164" y="6664"/>
                      <a:pt x="10938" y="2891"/>
                      <a:pt x="14622" y="1936"/>
                    </a:cubicBezTo>
                    <a:cubicBezTo>
                      <a:pt x="15183" y="1789"/>
                      <a:pt x="15713" y="1717"/>
                      <a:pt x="16204" y="1717"/>
                    </a:cubicBezTo>
                    <a:cubicBezTo>
                      <a:pt x="17110" y="1717"/>
                      <a:pt x="17879" y="1964"/>
                      <a:pt x="18440" y="2445"/>
                    </a:cubicBezTo>
                    <a:cubicBezTo>
                      <a:pt x="19100" y="3007"/>
                      <a:pt x="19448" y="3899"/>
                      <a:pt x="19448" y="4978"/>
                    </a:cubicBezTo>
                    <a:cubicBezTo>
                      <a:pt x="19448" y="5148"/>
                      <a:pt x="19439" y="5326"/>
                      <a:pt x="19422" y="5514"/>
                    </a:cubicBezTo>
                    <a:cubicBezTo>
                      <a:pt x="19422" y="5522"/>
                      <a:pt x="19422" y="5540"/>
                      <a:pt x="19422" y="5549"/>
                    </a:cubicBezTo>
                    <a:cubicBezTo>
                      <a:pt x="19422" y="5763"/>
                      <a:pt x="19582" y="5942"/>
                      <a:pt x="19796" y="5960"/>
                    </a:cubicBezTo>
                    <a:cubicBezTo>
                      <a:pt x="19812" y="5961"/>
                      <a:pt x="19827" y="5962"/>
                      <a:pt x="19843" y="5962"/>
                    </a:cubicBezTo>
                    <a:cubicBezTo>
                      <a:pt x="20047" y="5962"/>
                      <a:pt x="20226" y="5801"/>
                      <a:pt x="20242" y="5594"/>
                    </a:cubicBezTo>
                    <a:cubicBezTo>
                      <a:pt x="20269" y="5380"/>
                      <a:pt x="20278" y="5175"/>
                      <a:pt x="20278" y="4969"/>
                    </a:cubicBezTo>
                    <a:cubicBezTo>
                      <a:pt x="20278" y="3917"/>
                      <a:pt x="19993" y="3007"/>
                      <a:pt x="19448" y="2302"/>
                    </a:cubicBezTo>
                    <a:lnTo>
                      <a:pt x="21045" y="705"/>
                    </a:lnTo>
                    <a:cubicBezTo>
                      <a:pt x="21206" y="545"/>
                      <a:pt x="21206" y="286"/>
                      <a:pt x="21045" y="125"/>
                    </a:cubicBezTo>
                    <a:cubicBezTo>
                      <a:pt x="20965" y="45"/>
                      <a:pt x="20858" y="5"/>
                      <a:pt x="20751" y="5"/>
                    </a:cubicBezTo>
                    <a:cubicBezTo>
                      <a:pt x="20644" y="5"/>
                      <a:pt x="20537" y="45"/>
                      <a:pt x="20456" y="125"/>
                    </a:cubicBezTo>
                    <a:lnTo>
                      <a:pt x="18860" y="1722"/>
                    </a:lnTo>
                    <a:cubicBezTo>
                      <a:pt x="18157" y="1170"/>
                      <a:pt x="17246" y="891"/>
                      <a:pt x="16202" y="891"/>
                    </a:cubicBezTo>
                    <a:cubicBezTo>
                      <a:pt x="15642" y="891"/>
                      <a:pt x="15043" y="971"/>
                      <a:pt x="14417" y="1133"/>
                    </a:cubicBezTo>
                    <a:cubicBezTo>
                      <a:pt x="13962" y="1249"/>
                      <a:pt x="13498" y="1410"/>
                      <a:pt x="13052" y="1606"/>
                    </a:cubicBezTo>
                    <a:lnTo>
                      <a:pt x="13052" y="420"/>
                    </a:lnTo>
                    <a:cubicBezTo>
                      <a:pt x="13043" y="188"/>
                      <a:pt x="12856" y="0"/>
                      <a:pt x="12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3808;p46">
            <a:extLst>
              <a:ext uri="{FF2B5EF4-FFF2-40B4-BE49-F238E27FC236}">
                <a16:creationId xmlns:a16="http://schemas.microsoft.com/office/drawing/2014/main" id="{FFD84E4A-DC3B-4D80-A911-D30C604189ED}"/>
              </a:ext>
            </a:extLst>
          </p:cNvPr>
          <p:cNvSpPr/>
          <p:nvPr/>
        </p:nvSpPr>
        <p:spPr>
          <a:xfrm>
            <a:off x="5028359" y="2677772"/>
            <a:ext cx="3890987" cy="236907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3809;p46">
            <a:extLst>
              <a:ext uri="{FF2B5EF4-FFF2-40B4-BE49-F238E27FC236}">
                <a16:creationId xmlns:a16="http://schemas.microsoft.com/office/drawing/2014/main" id="{1641C963-1ADC-4753-8B25-82954D994984}"/>
              </a:ext>
            </a:extLst>
          </p:cNvPr>
          <p:cNvCxnSpPr>
            <a:cxnSpLocks/>
          </p:cNvCxnSpPr>
          <p:nvPr/>
        </p:nvCxnSpPr>
        <p:spPr>
          <a:xfrm flipH="1" flipV="1">
            <a:off x="3238062" y="1158289"/>
            <a:ext cx="978150" cy="14168"/>
          </a:xfrm>
          <a:prstGeom prst="straightConnector1">
            <a:avLst/>
          </a:prstGeom>
          <a:noFill/>
          <a:ln w="19050" cap="flat" cmpd="sng">
            <a:solidFill>
              <a:schemeClr val="dk2"/>
            </a:solidFill>
            <a:prstDash val="solid"/>
            <a:round/>
            <a:headEnd type="oval" w="med" len="med"/>
            <a:tailEnd type="none" w="med" len="med"/>
          </a:ln>
        </p:spPr>
      </p:cxnSp>
      <p:sp>
        <p:nvSpPr>
          <p:cNvPr id="77" name="Google Shape;3436;p38">
            <a:extLst>
              <a:ext uri="{FF2B5EF4-FFF2-40B4-BE49-F238E27FC236}">
                <a16:creationId xmlns:a16="http://schemas.microsoft.com/office/drawing/2014/main" id="{5BEB127C-3E03-41ED-8C4D-5B734C17ED65}"/>
              </a:ext>
            </a:extLst>
          </p:cNvPr>
          <p:cNvSpPr txBox="1">
            <a:spLocks/>
          </p:cNvSpPr>
          <p:nvPr/>
        </p:nvSpPr>
        <p:spPr>
          <a:xfrm>
            <a:off x="5003874" y="917994"/>
            <a:ext cx="3852763" cy="82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l">
              <a:buFont typeface="Wingdings" panose="05000000000000000000" pitchFamily="2" charset="2"/>
              <a:buChar char="v"/>
            </a:pPr>
            <a:r>
              <a:rPr lang="id-ID" sz="1200" b="1" dirty="0"/>
              <a:t>Menerapkan algoritma klasterisasi DBSCAN</a:t>
            </a:r>
            <a:r>
              <a:rPr lang="en-US" sz="1200" b="1" dirty="0"/>
              <a:t> dan OPTICS</a:t>
            </a:r>
            <a:r>
              <a:rPr lang="id-ID" sz="1200" b="1" dirty="0"/>
              <a:t> untuk mengolah data </a:t>
            </a:r>
            <a:r>
              <a:rPr lang="id-ID" sz="1200" b="1" i="1" dirty="0"/>
              <a:t>tweet.</a:t>
            </a:r>
          </a:p>
          <a:p>
            <a:pPr lvl="0" algn="l">
              <a:buFont typeface="Wingdings" panose="05000000000000000000" pitchFamily="2" charset="2"/>
              <a:buChar char="v"/>
            </a:pPr>
            <a:r>
              <a:rPr lang="en-US" sz="1200" b="1" dirty="0"/>
              <a:t>Mengetahui  hasil  perbandingan  terbaik  antara  dua  </a:t>
            </a:r>
            <a:r>
              <a:rPr lang="en-US" sz="1200" b="1" dirty="0" err="1"/>
              <a:t>algoritma</a:t>
            </a:r>
            <a:r>
              <a:rPr lang="en-US" sz="1200" b="1" dirty="0"/>
              <a:t>  </a:t>
            </a:r>
            <a:r>
              <a:rPr lang="en-US" sz="1200" b="1" dirty="0" err="1"/>
              <a:t>klasterisasi</a:t>
            </a:r>
            <a:r>
              <a:rPr lang="en-US" sz="1200" b="1" dirty="0"/>
              <a:t> yang digunakan, yaitu </a:t>
            </a:r>
            <a:r>
              <a:rPr lang="en-US" sz="1200" b="1" i="1" dirty="0"/>
              <a:t>DBSCAN dan OPTICS</a:t>
            </a:r>
            <a:endParaRPr lang="en-ID" sz="1200" b="1" dirty="0"/>
          </a:p>
          <a:p>
            <a:pPr lvl="0" algn="l">
              <a:buFont typeface="Wingdings" panose="05000000000000000000" pitchFamily="2" charset="2"/>
              <a:buChar char="v"/>
            </a:pPr>
            <a:r>
              <a:rPr lang="id-ID" sz="1200" b="1" dirty="0"/>
              <a:t>Menerapkan geovisualisasi hasil klasterisasi data </a:t>
            </a:r>
            <a:r>
              <a:rPr lang="id-ID" sz="1200" b="1" i="1" dirty="0"/>
              <a:t>tweet </a:t>
            </a:r>
            <a:r>
              <a:rPr lang="id-ID" sz="1200" b="1" dirty="0"/>
              <a:t>untuk kasus penyebaran penyakit menular langsung (studi kasus Covid-19).</a:t>
            </a:r>
            <a:endParaRPr lang="en-ID" sz="1200" b="1" dirty="0"/>
          </a:p>
        </p:txBody>
      </p:sp>
      <p:sp>
        <p:nvSpPr>
          <p:cNvPr id="78" name="Google Shape;3808;p46">
            <a:extLst>
              <a:ext uri="{FF2B5EF4-FFF2-40B4-BE49-F238E27FC236}">
                <a16:creationId xmlns:a16="http://schemas.microsoft.com/office/drawing/2014/main" id="{7CAF9B1D-B070-4FD9-A3D3-B9252FC15E31}"/>
              </a:ext>
            </a:extLst>
          </p:cNvPr>
          <p:cNvSpPr/>
          <p:nvPr/>
        </p:nvSpPr>
        <p:spPr>
          <a:xfrm>
            <a:off x="5003875" y="417290"/>
            <a:ext cx="3890987" cy="185513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3809;p46">
            <a:extLst>
              <a:ext uri="{FF2B5EF4-FFF2-40B4-BE49-F238E27FC236}">
                <a16:creationId xmlns:a16="http://schemas.microsoft.com/office/drawing/2014/main" id="{BE89F3BD-B493-4345-BC62-1C3899A14B8B}"/>
              </a:ext>
            </a:extLst>
          </p:cNvPr>
          <p:cNvCxnSpPr>
            <a:cxnSpLocks/>
          </p:cNvCxnSpPr>
          <p:nvPr/>
        </p:nvCxnSpPr>
        <p:spPr>
          <a:xfrm flipV="1">
            <a:off x="4550011" y="1801386"/>
            <a:ext cx="453863" cy="1"/>
          </a:xfrm>
          <a:prstGeom prst="straightConnector1">
            <a:avLst/>
          </a:prstGeom>
          <a:noFill/>
          <a:ln w="19050" cap="flat" cmpd="sng">
            <a:solidFill>
              <a:schemeClr val="dk2"/>
            </a:solidFill>
            <a:prstDash val="solid"/>
            <a:round/>
            <a:headEnd type="oval" w="med" len="med"/>
            <a:tailEnd type="none" w="med" len="med"/>
          </a:ln>
        </p:spPr>
      </p:cxnSp>
      <p:sp>
        <p:nvSpPr>
          <p:cNvPr id="90" name="Google Shape;3434;p38">
            <a:extLst>
              <a:ext uri="{FF2B5EF4-FFF2-40B4-BE49-F238E27FC236}">
                <a16:creationId xmlns:a16="http://schemas.microsoft.com/office/drawing/2014/main" id="{B5948DFC-C15B-44CD-A2AD-81EDDBB10F93}"/>
              </a:ext>
            </a:extLst>
          </p:cNvPr>
          <p:cNvSpPr txBox="1">
            <a:spLocks/>
          </p:cNvSpPr>
          <p:nvPr/>
        </p:nvSpPr>
        <p:spPr>
          <a:xfrm>
            <a:off x="5440023" y="-44524"/>
            <a:ext cx="298046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1800" dirty="0"/>
              <a:t>Tujuan Penelitian</a:t>
            </a:r>
          </a:p>
        </p:txBody>
      </p:sp>
      <p:grpSp>
        <p:nvGrpSpPr>
          <p:cNvPr id="3" name="Group 2">
            <a:extLst>
              <a:ext uri="{FF2B5EF4-FFF2-40B4-BE49-F238E27FC236}">
                <a16:creationId xmlns:a16="http://schemas.microsoft.com/office/drawing/2014/main" id="{85FEAA37-DAA8-47A4-AA55-7D42BC924281}"/>
              </a:ext>
            </a:extLst>
          </p:cNvPr>
          <p:cNvGrpSpPr/>
          <p:nvPr/>
        </p:nvGrpSpPr>
        <p:grpSpPr>
          <a:xfrm>
            <a:off x="76073" y="210211"/>
            <a:ext cx="3918259" cy="4622431"/>
            <a:chOff x="5060305" y="2706281"/>
            <a:chExt cx="3918259" cy="2240969"/>
          </a:xfrm>
        </p:grpSpPr>
        <p:grpSp>
          <p:nvGrpSpPr>
            <p:cNvPr id="2" name="Group 1">
              <a:extLst>
                <a:ext uri="{FF2B5EF4-FFF2-40B4-BE49-F238E27FC236}">
                  <a16:creationId xmlns:a16="http://schemas.microsoft.com/office/drawing/2014/main" id="{7F21F81D-67B3-47B8-8E04-8AA56F766B21}"/>
                </a:ext>
              </a:extLst>
            </p:cNvPr>
            <p:cNvGrpSpPr/>
            <p:nvPr/>
          </p:nvGrpSpPr>
          <p:grpSpPr>
            <a:xfrm>
              <a:off x="5117528" y="2706281"/>
              <a:ext cx="3861036" cy="2240969"/>
              <a:chOff x="5117528" y="2706281"/>
              <a:chExt cx="3861036" cy="2240969"/>
            </a:xfrm>
          </p:grpSpPr>
          <p:sp>
            <p:nvSpPr>
              <p:cNvPr id="89" name="Google Shape;3808;p46">
                <a:extLst>
                  <a:ext uri="{FF2B5EF4-FFF2-40B4-BE49-F238E27FC236}">
                    <a16:creationId xmlns:a16="http://schemas.microsoft.com/office/drawing/2014/main" id="{0F189317-412C-407B-BB99-90159245D106}"/>
                  </a:ext>
                </a:extLst>
              </p:cNvPr>
              <p:cNvSpPr/>
              <p:nvPr/>
            </p:nvSpPr>
            <p:spPr>
              <a:xfrm>
                <a:off x="5117528" y="3168517"/>
                <a:ext cx="3861036" cy="1778733"/>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34;p38">
                <a:extLst>
                  <a:ext uri="{FF2B5EF4-FFF2-40B4-BE49-F238E27FC236}">
                    <a16:creationId xmlns:a16="http://schemas.microsoft.com/office/drawing/2014/main" id="{7A977BA5-85A1-4D3C-BADA-C0F9AD9ACDDC}"/>
                  </a:ext>
                </a:extLst>
              </p:cNvPr>
              <p:cNvSpPr txBox="1">
                <a:spLocks/>
              </p:cNvSpPr>
              <p:nvPr/>
            </p:nvSpPr>
            <p:spPr>
              <a:xfrm>
                <a:off x="5857606" y="2706281"/>
                <a:ext cx="298046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1800" dirty="0"/>
                  <a:t>Manfaat Penelitian</a:t>
                </a:r>
              </a:p>
            </p:txBody>
          </p:sp>
        </p:grpSp>
        <p:sp>
          <p:nvSpPr>
            <p:cNvPr id="94" name="Google Shape;3436;p38">
              <a:extLst>
                <a:ext uri="{FF2B5EF4-FFF2-40B4-BE49-F238E27FC236}">
                  <a16:creationId xmlns:a16="http://schemas.microsoft.com/office/drawing/2014/main" id="{AF73441F-A4A7-4823-ABED-ED35AF4EDDC8}"/>
                </a:ext>
              </a:extLst>
            </p:cNvPr>
            <p:cNvSpPr txBox="1">
              <a:spLocks/>
            </p:cNvSpPr>
            <p:nvPr/>
          </p:nvSpPr>
          <p:spPr>
            <a:xfrm>
              <a:off x="5060305" y="3713488"/>
              <a:ext cx="3842872" cy="82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298450" lvl="0" indent="-171450" algn="l">
                <a:buFont typeface="Wingdings" panose="05000000000000000000" pitchFamily="2" charset="2"/>
                <a:buChar char="v"/>
              </a:pPr>
              <a:r>
                <a:rPr lang="en-US" sz="1200" b="1" dirty="0"/>
                <a:t>Memberikan wawasan kepada masyarakat awam, peneliti, dan pemerintah terkait data sentimen penyebaran penyakit menular langsung (Covid-19).</a:t>
              </a:r>
              <a:endParaRPr lang="en-ID" sz="1200" b="1" dirty="0"/>
            </a:p>
            <a:p>
              <a:pPr marL="298450" lvl="0" indent="-171450" algn="l">
                <a:buFont typeface="Wingdings" panose="05000000000000000000" pitchFamily="2" charset="2"/>
                <a:buChar char="v"/>
              </a:pPr>
              <a:endParaRPr lang="id-ID" sz="1200" b="1" dirty="0"/>
            </a:p>
            <a:p>
              <a:pPr marL="298450" lvl="0" indent="-171450" algn="l">
                <a:buFont typeface="Wingdings" panose="05000000000000000000" pitchFamily="2" charset="2"/>
                <a:buChar char="v"/>
              </a:pPr>
              <a:r>
                <a:rPr lang="en-US" sz="1200" b="1" dirty="0"/>
                <a:t>Membantu  pemerintah  dalam  memantau  keluhan  gejala  yang  dialami masyarakat  saat  penyebaran  penyakit  menular  langsung  dalam  waktu tertentu.</a:t>
              </a:r>
              <a:endParaRPr lang="id-ID" sz="1200" b="1" dirty="0"/>
            </a:p>
            <a:p>
              <a:pPr marL="298450" lvl="0" indent="-171450" algn="l">
                <a:buFont typeface="Wingdings" panose="05000000000000000000" pitchFamily="2" charset="2"/>
                <a:buChar char="v"/>
              </a:pPr>
              <a:endParaRPr lang="id-ID" sz="1200" b="1" dirty="0"/>
            </a:p>
            <a:p>
              <a:pPr marL="298450" lvl="0" indent="-171450" algn="l">
                <a:buFont typeface="Wingdings" panose="05000000000000000000" pitchFamily="2" charset="2"/>
                <a:buChar char="v"/>
              </a:pPr>
              <a:r>
                <a:rPr lang="sv-SE" sz="1200" b="1" dirty="0"/>
                <a:t>Membantu pemerintah dalam mengambil keputusan untuk menindaklanjuti kebijakan berdasarkan data.</a:t>
              </a:r>
              <a:endParaRPr lang="id-ID" sz="1200" b="1" dirty="0"/>
            </a:p>
            <a:p>
              <a:pPr marL="298450" lvl="0" indent="-171450" algn="l">
                <a:buFont typeface="Wingdings" panose="05000000000000000000" pitchFamily="2" charset="2"/>
                <a:buChar char="v"/>
              </a:pPr>
              <a:endParaRPr lang="id-ID" sz="1200" b="1" dirty="0"/>
            </a:p>
            <a:p>
              <a:pPr marL="298450" lvl="0" indent="-171450" algn="l">
                <a:buFont typeface="Wingdings" panose="05000000000000000000" pitchFamily="2" charset="2"/>
                <a:buChar char="v"/>
              </a:pPr>
              <a:r>
                <a:rPr lang="en-ID" sz="1200" b="1" dirty="0"/>
                <a:t>Membantu  pemerintah  dalam  memutuskan  daerah  mana  saja  yang  perlu diantisipasi  penanggulangan  dan  pencegahan  dini  pada  penyakit  menular langsung.</a:t>
              </a:r>
            </a:p>
            <a:p>
              <a:pPr marL="298450" lvl="0" indent="-171450" algn="l">
                <a:buFont typeface="Wingdings" panose="05000000000000000000" pitchFamily="2" charset="2"/>
                <a:buChar char="v"/>
              </a:pPr>
              <a:endParaRPr lang="en-ID" sz="1200" b="1" dirty="0"/>
            </a:p>
          </p:txBody>
        </p:sp>
      </p:grpSp>
      <p:sp>
        <p:nvSpPr>
          <p:cNvPr id="95" name="Google Shape;3436;p38">
            <a:extLst>
              <a:ext uri="{FF2B5EF4-FFF2-40B4-BE49-F238E27FC236}">
                <a16:creationId xmlns:a16="http://schemas.microsoft.com/office/drawing/2014/main" id="{63539937-4743-4769-96A0-8A1EBE680F50}"/>
              </a:ext>
            </a:extLst>
          </p:cNvPr>
          <p:cNvSpPr txBox="1">
            <a:spLocks/>
          </p:cNvSpPr>
          <p:nvPr/>
        </p:nvSpPr>
        <p:spPr>
          <a:xfrm>
            <a:off x="136110" y="3281663"/>
            <a:ext cx="3958757" cy="70603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l">
              <a:buFont typeface="Wingdings" panose="05000000000000000000" pitchFamily="2" charset="2"/>
              <a:buChar char="v"/>
            </a:pPr>
            <a:endParaRPr lang="en-ID" sz="1200" b="1" dirty="0"/>
          </a:p>
        </p:txBody>
      </p:sp>
      <p:cxnSp>
        <p:nvCxnSpPr>
          <p:cNvPr id="96" name="Google Shape;3809;p46">
            <a:extLst>
              <a:ext uri="{FF2B5EF4-FFF2-40B4-BE49-F238E27FC236}">
                <a16:creationId xmlns:a16="http://schemas.microsoft.com/office/drawing/2014/main" id="{0D87AD34-43F6-4DB8-9A59-79B62C2FB533}"/>
              </a:ext>
            </a:extLst>
          </p:cNvPr>
          <p:cNvCxnSpPr>
            <a:cxnSpLocks/>
          </p:cNvCxnSpPr>
          <p:nvPr/>
        </p:nvCxnSpPr>
        <p:spPr>
          <a:xfrm>
            <a:off x="4550011" y="2675454"/>
            <a:ext cx="1030732" cy="0"/>
          </a:xfrm>
          <a:prstGeom prst="straightConnector1">
            <a:avLst/>
          </a:prstGeom>
          <a:noFill/>
          <a:ln w="19050" cap="flat" cmpd="sng">
            <a:solidFill>
              <a:schemeClr val="dk2"/>
            </a:solidFill>
            <a:prstDash val="solid"/>
            <a:round/>
            <a:headEnd type="oval" w="med" len="med"/>
            <a:tailEnd type="none" w="med" len="med"/>
          </a:ln>
        </p:spPr>
      </p:cxnSp>
      <p:cxnSp>
        <p:nvCxnSpPr>
          <p:cNvPr id="100" name="Google Shape;3809;p46">
            <a:extLst>
              <a:ext uri="{FF2B5EF4-FFF2-40B4-BE49-F238E27FC236}">
                <a16:creationId xmlns:a16="http://schemas.microsoft.com/office/drawing/2014/main" id="{607294D9-4BA6-40F5-A7AC-6FE3D79303B0}"/>
              </a:ext>
            </a:extLst>
          </p:cNvPr>
          <p:cNvCxnSpPr>
            <a:cxnSpLocks/>
          </p:cNvCxnSpPr>
          <p:nvPr/>
        </p:nvCxnSpPr>
        <p:spPr>
          <a:xfrm flipH="1">
            <a:off x="3899805" y="4537156"/>
            <a:ext cx="534874" cy="0"/>
          </a:xfrm>
          <a:prstGeom prst="straightConnector1">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1014321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a:t>
            </a:r>
            <a:r>
              <a:rPr lang="id-ID" b="1" dirty="0"/>
              <a:t>Penghapusan</a:t>
            </a:r>
            <a:r>
              <a:rPr lang="id-ID" b="1" i="1" dirty="0"/>
              <a:t> Stopwords</a:t>
            </a:r>
            <a:endParaRPr lang="en-ID" b="1" i="1" dirty="0"/>
          </a:p>
        </p:txBody>
      </p:sp>
      <p:sp>
        <p:nvSpPr>
          <p:cNvPr id="3176" name="Google Shape;3176;p34"/>
          <p:cNvSpPr txBox="1">
            <a:spLocks noGrp="1"/>
          </p:cNvSpPr>
          <p:nvPr>
            <p:ph type="subTitle" idx="14"/>
          </p:nvPr>
        </p:nvSpPr>
        <p:spPr>
          <a:xfrm>
            <a:off x="5768340" y="2402878"/>
            <a:ext cx="2910840" cy="1115604"/>
          </a:xfrm>
          <a:prstGeom prst="rect">
            <a:avLst/>
          </a:prstGeom>
        </p:spPr>
        <p:txBody>
          <a:bodyPr spcFirstLastPara="1" wrap="square" lIns="0" tIns="0" rIns="0" bIns="0" anchor="ctr" anchorCtr="0">
            <a:noAutofit/>
          </a:bodyPr>
          <a:lstStyle/>
          <a:p>
            <a:pPr marL="0" lvl="0" indent="0" algn="ctr"/>
            <a:r>
              <a:rPr lang="en-US" sz="1400" dirty="0"/>
              <a:t>Tahap ini dilakukan untuk membuang kata-kata yang tidak terlalu berpengaruh pada pemrosesan </a:t>
            </a:r>
            <a:r>
              <a:rPr lang="en-US" sz="1400" i="1" dirty="0"/>
              <a:t>text mining</a:t>
            </a:r>
            <a:r>
              <a:rPr lang="en-US" sz="1400" dirty="0"/>
              <a:t>, seperti kata hubung dan termasuk ke dalam daftar </a:t>
            </a:r>
            <a:r>
              <a:rPr lang="en-US" sz="1400" i="1" dirty="0" err="1"/>
              <a:t>stopword</a:t>
            </a:r>
            <a:r>
              <a:rPr lang="id-ID" sz="1400" i="1" dirty="0"/>
              <a:t>s</a:t>
            </a:r>
            <a:endParaRPr sz="800" i="1" dirty="0"/>
          </a:p>
        </p:txBody>
      </p:sp>
      <p:graphicFrame>
        <p:nvGraphicFramePr>
          <p:cNvPr id="2" name="Table 1">
            <a:extLst>
              <a:ext uri="{FF2B5EF4-FFF2-40B4-BE49-F238E27FC236}">
                <a16:creationId xmlns:a16="http://schemas.microsoft.com/office/drawing/2014/main" id="{B9DC8270-3149-4C54-B479-91B0BA6469A1}"/>
              </a:ext>
            </a:extLst>
          </p:cNvPr>
          <p:cNvGraphicFramePr>
            <a:graphicFrameLocks noGrp="1"/>
          </p:cNvGraphicFramePr>
          <p:nvPr>
            <p:extLst>
              <p:ext uri="{D42A27DB-BD31-4B8C-83A1-F6EECF244321}">
                <p14:modId xmlns:p14="http://schemas.microsoft.com/office/powerpoint/2010/main" val="2170447923"/>
              </p:ext>
            </p:extLst>
          </p:nvPr>
        </p:nvGraphicFramePr>
        <p:xfrm>
          <a:off x="257816" y="2032944"/>
          <a:ext cx="5154296" cy="1977392"/>
        </p:xfrm>
        <a:graphic>
          <a:graphicData uri="http://schemas.openxmlformats.org/drawingml/2006/table">
            <a:tbl>
              <a:tblPr firstRow="1" firstCol="1" bandRow="1">
                <a:tableStyleId>{1176BA0C-36CF-444F-8144-008A9575A7CD}</a:tableStyleId>
              </a:tblPr>
              <a:tblGrid>
                <a:gridCol w="791019">
                  <a:extLst>
                    <a:ext uri="{9D8B030D-6E8A-4147-A177-3AD203B41FA5}">
                      <a16:colId xmlns:a16="http://schemas.microsoft.com/office/drawing/2014/main" val="4049635606"/>
                    </a:ext>
                  </a:extLst>
                </a:gridCol>
                <a:gridCol w="2263860">
                  <a:extLst>
                    <a:ext uri="{9D8B030D-6E8A-4147-A177-3AD203B41FA5}">
                      <a16:colId xmlns:a16="http://schemas.microsoft.com/office/drawing/2014/main" val="2422460631"/>
                    </a:ext>
                  </a:extLst>
                </a:gridCol>
                <a:gridCol w="2099417">
                  <a:extLst>
                    <a:ext uri="{9D8B030D-6E8A-4147-A177-3AD203B41FA5}">
                      <a16:colId xmlns:a16="http://schemas.microsoft.com/office/drawing/2014/main" val="1828361809"/>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Sebelum hapus stopwords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Sesudah hapus stopwords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676395"/>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id-ID" sz="1200">
                          <a:effectLst/>
                        </a:rPr>
                        <a:t>breaking news omicron ba ba resmi terdetek</a:t>
                      </a:r>
                      <a:r>
                        <a:rPr lang="en-US" sz="1200">
                          <a:effectLst/>
                        </a:rPr>
                        <a:t>si indonesia mari kita sama sama mencegah mengantisipasi penularan varian baru covid-19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d-ID" sz="1200">
                          <a:effectLst/>
                        </a:rPr>
                        <a:t>breaking news omicron ba ba resmi deteksi indonesia mari men</a:t>
                      </a:r>
                      <a:r>
                        <a:rPr lang="en-US" sz="1200">
                          <a:effectLst/>
                        </a:rPr>
                        <a:t>c</a:t>
                      </a:r>
                      <a:r>
                        <a:rPr lang="id-ID" sz="1200">
                          <a:effectLst/>
                        </a:rPr>
                        <a:t>egah antisipasi tular varian covid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5239864"/>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812508"/>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buset aku batuk udah orang mati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aku batuk udah orang mati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3786172"/>
                  </a:ext>
                </a:extLst>
              </a:tr>
            </a:tbl>
          </a:graphicData>
        </a:graphic>
      </p:graphicFrame>
    </p:spTree>
    <p:extLst>
      <p:ext uri="{BB962C8B-B14F-4D97-AF65-F5344CB8AC3E}">
        <p14:creationId xmlns:p14="http://schemas.microsoft.com/office/powerpoint/2010/main" val="59631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Preprocessing Data – Stemming</a:t>
            </a:r>
            <a:endParaRPr lang="en-ID" b="1" i="1" dirty="0"/>
          </a:p>
        </p:txBody>
      </p:sp>
      <p:graphicFrame>
        <p:nvGraphicFramePr>
          <p:cNvPr id="3" name="Table 2">
            <a:extLst>
              <a:ext uri="{FF2B5EF4-FFF2-40B4-BE49-F238E27FC236}">
                <a16:creationId xmlns:a16="http://schemas.microsoft.com/office/drawing/2014/main" id="{8914FCD3-2FAD-48EC-89F3-F4047CBD8FED}"/>
              </a:ext>
            </a:extLst>
          </p:cNvPr>
          <p:cNvGraphicFramePr>
            <a:graphicFrameLocks noGrp="1"/>
          </p:cNvGraphicFramePr>
          <p:nvPr>
            <p:extLst>
              <p:ext uri="{D42A27DB-BD31-4B8C-83A1-F6EECF244321}">
                <p14:modId xmlns:p14="http://schemas.microsoft.com/office/powerpoint/2010/main" val="3295187272"/>
              </p:ext>
            </p:extLst>
          </p:nvPr>
        </p:nvGraphicFramePr>
        <p:xfrm>
          <a:off x="223526" y="1971984"/>
          <a:ext cx="5222875" cy="1977392"/>
        </p:xfrm>
        <a:graphic>
          <a:graphicData uri="http://schemas.openxmlformats.org/drawingml/2006/table">
            <a:tbl>
              <a:tblPr firstRow="1" firstCol="1" bandRow="1">
                <a:tableStyleId>{1176BA0C-36CF-444F-8144-008A9575A7CD}</a:tableStyleId>
              </a:tblPr>
              <a:tblGrid>
                <a:gridCol w="801543">
                  <a:extLst>
                    <a:ext uri="{9D8B030D-6E8A-4147-A177-3AD203B41FA5}">
                      <a16:colId xmlns:a16="http://schemas.microsoft.com/office/drawing/2014/main" val="2298947907"/>
                    </a:ext>
                  </a:extLst>
                </a:gridCol>
                <a:gridCol w="2293982">
                  <a:extLst>
                    <a:ext uri="{9D8B030D-6E8A-4147-A177-3AD203B41FA5}">
                      <a16:colId xmlns:a16="http://schemas.microsoft.com/office/drawing/2014/main" val="327937637"/>
                    </a:ext>
                  </a:extLst>
                </a:gridCol>
                <a:gridCol w="2127350">
                  <a:extLst>
                    <a:ext uri="{9D8B030D-6E8A-4147-A177-3AD203B41FA5}">
                      <a16:colId xmlns:a16="http://schemas.microsoft.com/office/drawing/2014/main" val="953139161"/>
                    </a:ext>
                  </a:extLst>
                </a:gridCol>
              </a:tblGrid>
              <a:tr h="0">
                <a:tc>
                  <a:txBody>
                    <a:bodyPr/>
                    <a:lstStyle/>
                    <a:p>
                      <a:pPr algn="ctr">
                        <a:lnSpc>
                          <a:spcPct val="150000"/>
                        </a:lnSpc>
                        <a:spcAft>
                          <a:spcPts val="0"/>
                        </a:spcAft>
                      </a:pPr>
                      <a:r>
                        <a:rPr lang="en-US" sz="1200" dirty="0">
                          <a:effectLst/>
                        </a:rPr>
                        <a:t>Dokumen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Sebelum </a:t>
                      </a:r>
                      <a:r>
                        <a:rPr lang="id-ID" sz="1200" dirty="0">
                          <a:effectLst/>
                        </a:rPr>
                        <a:t>Stemming</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a:t>
                      </a:r>
                      <a:r>
                        <a:rPr lang="id-ID" sz="1200">
                          <a:effectLst/>
                        </a:rPr>
                        <a:t>stemming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5629481"/>
                  </a:ext>
                </a:extLst>
              </a:tr>
              <a:tr h="0">
                <a:tc>
                  <a:txBody>
                    <a:bodyPr/>
                    <a:lstStyle/>
                    <a:p>
                      <a:pPr algn="ctr">
                        <a:lnSpc>
                          <a:spcPct val="107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ba resmi terdetek</a:t>
                      </a:r>
                      <a:r>
                        <a:rPr lang="en-US" sz="1200" dirty="0">
                          <a:effectLst/>
                        </a:rPr>
                        <a:t>si indonesia mari kita sama </a:t>
                      </a:r>
                      <a:r>
                        <a:rPr lang="en-US" sz="1200" dirty="0" err="1">
                          <a:effectLst/>
                        </a:rPr>
                        <a:t>sama</a:t>
                      </a:r>
                      <a:r>
                        <a:rPr lang="en-US" sz="1200" dirty="0">
                          <a:effectLst/>
                        </a:rPr>
                        <a:t> mencegah mengantisipasi penularan varian baru covid-19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breaking news omicron ba ba resmi deteksi indonesia mari men</a:t>
                      </a:r>
                      <a:r>
                        <a:rPr lang="en-US" sz="1200">
                          <a:effectLst/>
                        </a:rPr>
                        <a:t>c</a:t>
                      </a:r>
                      <a:r>
                        <a:rPr lang="id-ID" sz="1200">
                          <a:effectLst/>
                        </a:rPr>
                        <a:t>egah antisipasi tular varian covid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8171753"/>
                  </a:ext>
                </a:extLst>
              </a:tr>
              <a:tr h="0">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3406403"/>
                  </a:ext>
                </a:extLst>
              </a:tr>
              <a:tr h="0">
                <a:tc>
                  <a:txBody>
                    <a:bodyPr/>
                    <a:lstStyle/>
                    <a:p>
                      <a:pPr algn="ctr">
                        <a:lnSpc>
                          <a:spcPct val="150000"/>
                        </a:lnSpc>
                        <a:spcAft>
                          <a:spcPts val="0"/>
                        </a:spcAft>
                      </a:pPr>
                      <a:r>
                        <a:rPr lang="en-US"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orang mati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aku batuk udah orang mati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822132"/>
                  </a:ext>
                </a:extLst>
              </a:tr>
            </a:tbl>
          </a:graphicData>
        </a:graphic>
      </p:graphicFrame>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5768340" y="2402878"/>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dirty="0" err="1"/>
              <a:t>Algoritma</a:t>
            </a:r>
            <a:r>
              <a:rPr lang="en-US" dirty="0"/>
              <a:t> yang terdapat pada </a:t>
            </a:r>
            <a:r>
              <a:rPr lang="en-US" i="1" dirty="0"/>
              <a:t>library </a:t>
            </a:r>
            <a:r>
              <a:rPr lang="en-US" dirty="0"/>
              <a:t>Sastrawi adalah </a:t>
            </a:r>
            <a:r>
              <a:rPr lang="en-US" dirty="0" err="1"/>
              <a:t>Nazief-Adriani</a:t>
            </a:r>
            <a:r>
              <a:rPr lang="en-US" dirty="0"/>
              <a:t> yang digunakan untuk </a:t>
            </a:r>
            <a:r>
              <a:rPr lang="en-US" sz="1400" dirty="0"/>
              <a:t>menghapus</a:t>
            </a:r>
            <a:r>
              <a:rPr lang="en-US" dirty="0"/>
              <a:t> berbagai variasi awalan dan akhiran kata</a:t>
            </a:r>
            <a:endParaRPr lang="en-US" sz="800" i="1" dirty="0"/>
          </a:p>
        </p:txBody>
      </p:sp>
    </p:spTree>
    <p:extLst>
      <p:ext uri="{BB962C8B-B14F-4D97-AF65-F5344CB8AC3E}">
        <p14:creationId xmlns:p14="http://schemas.microsoft.com/office/powerpoint/2010/main" val="533304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Term Document Matrix dan Pembobotan</a:t>
            </a:r>
          </a:p>
          <a:p>
            <a:pPr marL="0" indent="0"/>
            <a:r>
              <a:rPr lang="id-ID" b="1" i="1" dirty="0"/>
              <a:t>TF - IDF</a:t>
            </a:r>
            <a:endParaRPr lang="en-ID" b="1" i="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5170080" y="1666571"/>
            <a:ext cx="298332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Pembobotan TF-IDF baris berupa nomor sampel </a:t>
            </a:r>
            <a:r>
              <a:rPr lang="id-ID" sz="1400" i="1" dirty="0"/>
              <a:t>tweet</a:t>
            </a:r>
            <a:r>
              <a:rPr lang="id-ID" sz="1400" dirty="0"/>
              <a:t> dan kolom berupa seluruh kata penyusun </a:t>
            </a:r>
            <a:r>
              <a:rPr lang="id-ID" sz="1400" i="1" dirty="0"/>
              <a:t>tweet.</a:t>
            </a:r>
            <a:endParaRPr lang="en-US" sz="1400" i="1" dirty="0"/>
          </a:p>
        </p:txBody>
      </p:sp>
      <p:sp>
        <p:nvSpPr>
          <p:cNvPr id="6" name="Google Shape;3176;p34">
            <a:extLst>
              <a:ext uri="{FF2B5EF4-FFF2-40B4-BE49-F238E27FC236}">
                <a16:creationId xmlns:a16="http://schemas.microsoft.com/office/drawing/2014/main" id="{9431ED4F-DACF-4645-A4EE-C4AB08351C62}"/>
              </a:ext>
            </a:extLst>
          </p:cNvPr>
          <p:cNvSpPr txBox="1">
            <a:spLocks/>
          </p:cNvSpPr>
          <p:nvPr/>
        </p:nvSpPr>
        <p:spPr>
          <a:xfrm>
            <a:off x="686448" y="1666571"/>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i="1" dirty="0"/>
              <a:t>Term Document Matrix </a:t>
            </a:r>
            <a:r>
              <a:rPr lang="id-ID" sz="1400" dirty="0"/>
              <a:t>(TDM) terhadap 8114 sampel dokumen pada 15 kata kunci yang dipilih.</a:t>
            </a:r>
            <a:endParaRPr lang="en-US" sz="700" dirty="0"/>
          </a:p>
        </p:txBody>
      </p:sp>
      <p:pic>
        <p:nvPicPr>
          <p:cNvPr id="8" name="Picture 7" descr="A screenshot of a computer&#10;&#10;Description automatically generated">
            <a:extLst>
              <a:ext uri="{FF2B5EF4-FFF2-40B4-BE49-F238E27FC236}">
                <a16:creationId xmlns:a16="http://schemas.microsoft.com/office/drawing/2014/main" id="{6A82E7E7-1998-4675-ADAD-F9148084A170}"/>
              </a:ext>
            </a:extLst>
          </p:cNvPr>
          <p:cNvPicPr/>
          <p:nvPr/>
        </p:nvPicPr>
        <p:blipFill>
          <a:blip r:embed="rId3"/>
          <a:stretch>
            <a:fillRect/>
          </a:stretch>
        </p:blipFill>
        <p:spPr>
          <a:xfrm>
            <a:off x="195453" y="2852149"/>
            <a:ext cx="8753094" cy="1566605"/>
          </a:xfrm>
          <a:prstGeom prst="rect">
            <a:avLst/>
          </a:prstGeom>
        </p:spPr>
      </p:pic>
    </p:spTree>
    <p:extLst>
      <p:ext uri="{BB962C8B-B14F-4D97-AF65-F5344CB8AC3E}">
        <p14:creationId xmlns:p14="http://schemas.microsoft.com/office/powerpoint/2010/main" val="3746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r>
              <a:rPr lang="id-ID" sz="1200" b="1" dirty="0"/>
              <a:t>penentuan </a:t>
            </a:r>
            <a:r>
              <a:rPr lang="id-ID" sz="1200" b="1" i="1" dirty="0"/>
              <a:t>eps</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734235" y="3313366"/>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metode </a:t>
            </a:r>
            <a:r>
              <a:rPr lang="id-ID" sz="1400" i="1" dirty="0"/>
              <a:t>k-dist</a:t>
            </a:r>
            <a:r>
              <a:rPr lang="id-ID" sz="1400" dirty="0"/>
              <a:t> untuk mencari </a:t>
            </a:r>
            <a:r>
              <a:rPr lang="id-ID" sz="1400" i="1" dirty="0"/>
              <a:t>eps</a:t>
            </a:r>
            <a:r>
              <a:rPr lang="id-ID" sz="1400" dirty="0"/>
              <a:t> terhadap </a:t>
            </a:r>
            <a:r>
              <a:rPr lang="id-ID" sz="1400" i="1" dirty="0"/>
              <a:t>minpts</a:t>
            </a:r>
            <a:r>
              <a:rPr lang="id-ID" sz="1400" dirty="0"/>
              <a:t> = 5. Hasil titik-titik merah menunjukkan nilai 1,25 – 1,35. Dua nilai ini akan dijadikan sebagai nilai </a:t>
            </a:r>
            <a:r>
              <a:rPr lang="id-ID" sz="1400" i="1" dirty="0"/>
              <a:t>eps.</a:t>
            </a:r>
          </a:p>
          <a:p>
            <a:pPr marL="0" indent="0" algn="ctr"/>
            <a:endParaRPr lang="id-ID" sz="1400" i="1" dirty="0"/>
          </a:p>
        </p:txBody>
      </p:sp>
      <p:pic>
        <p:nvPicPr>
          <p:cNvPr id="10" name="Picture 9" descr="A graph with a line and numbers&#10;&#10;Description automatically generated">
            <a:extLst>
              <a:ext uri="{FF2B5EF4-FFF2-40B4-BE49-F238E27FC236}">
                <a16:creationId xmlns:a16="http://schemas.microsoft.com/office/drawing/2014/main" id="{929CE38B-B84C-4C67-BA82-AEBD01230CCB}"/>
              </a:ext>
            </a:extLst>
          </p:cNvPr>
          <p:cNvPicPr/>
          <p:nvPr/>
        </p:nvPicPr>
        <p:blipFill>
          <a:blip r:embed="rId3"/>
          <a:stretch>
            <a:fillRect/>
          </a:stretch>
        </p:blipFill>
        <p:spPr>
          <a:xfrm>
            <a:off x="4297090" y="991225"/>
            <a:ext cx="4549730" cy="3546383"/>
          </a:xfrm>
          <a:prstGeom prst="rect">
            <a:avLst/>
          </a:prstGeom>
        </p:spPr>
      </p:pic>
      <p:sp>
        <p:nvSpPr>
          <p:cNvPr id="11" name="Google Shape;3176;p34">
            <a:extLst>
              <a:ext uri="{FF2B5EF4-FFF2-40B4-BE49-F238E27FC236}">
                <a16:creationId xmlns:a16="http://schemas.microsoft.com/office/drawing/2014/main" id="{74B3FAD3-B7A5-4552-A4EF-E91547C922CB}"/>
              </a:ext>
            </a:extLst>
          </p:cNvPr>
          <p:cNvSpPr txBox="1">
            <a:spLocks/>
          </p:cNvSpPr>
          <p:nvPr/>
        </p:nvSpPr>
        <p:spPr>
          <a:xfrm>
            <a:off x="457200" y="1655098"/>
            <a:ext cx="3387414"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Penentuan </a:t>
            </a:r>
            <a:r>
              <a:rPr lang="id-ID" sz="1400" i="1" dirty="0"/>
              <a:t>eps</a:t>
            </a:r>
            <a:r>
              <a:rPr lang="id-ID" sz="1400" dirty="0"/>
              <a:t> dan </a:t>
            </a:r>
            <a:r>
              <a:rPr lang="id-ID" sz="1400" i="1" dirty="0"/>
              <a:t>minpts </a:t>
            </a:r>
            <a:r>
              <a:rPr lang="id-ID" sz="1400" dirty="0"/>
              <a:t>yang optimal ditentukan dengan grafik </a:t>
            </a:r>
            <a:r>
              <a:rPr lang="id-ID" sz="1400" i="1" dirty="0"/>
              <a:t>k-dist, </a:t>
            </a:r>
            <a:r>
              <a:rPr lang="id-ID" sz="1400" dirty="0"/>
              <a:t>dengan melihat pergeseran nilai </a:t>
            </a:r>
            <a:r>
              <a:rPr lang="id-ID" sz="1400" i="1" dirty="0"/>
              <a:t>eps</a:t>
            </a:r>
            <a:r>
              <a:rPr lang="id-ID" sz="1400" dirty="0"/>
              <a:t> dari nilai </a:t>
            </a:r>
            <a:r>
              <a:rPr lang="id-ID" sz="1400" i="1" dirty="0"/>
              <a:t>k </a:t>
            </a:r>
            <a:r>
              <a:rPr lang="id-ID" sz="1400" dirty="0"/>
              <a:t>yang bervariasi. Titik dimana akan terjadi perubahan tajam pada </a:t>
            </a:r>
            <a:r>
              <a:rPr lang="id-ID" sz="1400" i="1" dirty="0"/>
              <a:t>k-dist</a:t>
            </a:r>
            <a:r>
              <a:rPr lang="id-ID" sz="1400" dirty="0"/>
              <a:t> digunakan sebagai </a:t>
            </a:r>
            <a:r>
              <a:rPr lang="id-ID" sz="1400" i="1" dirty="0"/>
              <a:t>eps</a:t>
            </a:r>
            <a:r>
              <a:rPr lang="id-ID" sz="1400" dirty="0"/>
              <a:t> dan nilai k sebagai </a:t>
            </a:r>
            <a:r>
              <a:rPr lang="id-ID" sz="1400" i="1" dirty="0"/>
              <a:t>minpts.</a:t>
            </a:r>
            <a:endParaRPr lang="en-ID" sz="1400" dirty="0"/>
          </a:p>
        </p:txBody>
      </p:sp>
    </p:spTree>
    <p:extLst>
      <p:ext uri="{BB962C8B-B14F-4D97-AF65-F5344CB8AC3E}">
        <p14:creationId xmlns:p14="http://schemas.microsoft.com/office/powerpoint/2010/main" val="4191905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r>
              <a:rPr lang="id-ID" sz="1200" b="1" dirty="0"/>
              <a:t>penentuan </a:t>
            </a:r>
            <a:r>
              <a:rPr lang="id-ID" sz="1200" b="1" i="1" dirty="0"/>
              <a:t>eps</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842334" y="2013948"/>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metode </a:t>
            </a:r>
            <a:r>
              <a:rPr lang="id-ID" sz="1400" i="1" dirty="0"/>
              <a:t>k-dist</a:t>
            </a:r>
            <a:r>
              <a:rPr lang="id-ID" sz="1400" dirty="0"/>
              <a:t> untuk mencari </a:t>
            </a:r>
            <a:r>
              <a:rPr lang="id-ID" sz="1400" i="1" dirty="0"/>
              <a:t>eps</a:t>
            </a:r>
            <a:r>
              <a:rPr lang="id-ID" sz="1400" dirty="0"/>
              <a:t> terhadap </a:t>
            </a:r>
            <a:r>
              <a:rPr lang="id-ID" sz="1400" i="1" dirty="0"/>
              <a:t>minpts</a:t>
            </a:r>
            <a:r>
              <a:rPr lang="id-ID" sz="1400" dirty="0"/>
              <a:t> = 10. Hasil titik-titik merah menunjukkan nilai 1,25 – 1,35. Dua nilai ini akan dijadikan sebagai nilai </a:t>
            </a:r>
            <a:r>
              <a:rPr lang="id-ID" sz="1400" i="1" dirty="0"/>
              <a:t>eps.</a:t>
            </a:r>
          </a:p>
        </p:txBody>
      </p:sp>
      <p:pic>
        <p:nvPicPr>
          <p:cNvPr id="8" name="Picture 7" descr="A graph with a line and numbers&#10;&#10;Description automatically generated">
            <a:extLst>
              <a:ext uri="{FF2B5EF4-FFF2-40B4-BE49-F238E27FC236}">
                <a16:creationId xmlns:a16="http://schemas.microsoft.com/office/drawing/2014/main" id="{67C0151A-6E8F-4D0F-8120-55B24F82189B}"/>
              </a:ext>
            </a:extLst>
          </p:cNvPr>
          <p:cNvPicPr/>
          <p:nvPr/>
        </p:nvPicPr>
        <p:blipFill>
          <a:blip r:embed="rId3"/>
          <a:stretch>
            <a:fillRect/>
          </a:stretch>
        </p:blipFill>
        <p:spPr>
          <a:xfrm>
            <a:off x="4182790" y="991225"/>
            <a:ext cx="4549730" cy="3546383"/>
          </a:xfrm>
          <a:prstGeom prst="rect">
            <a:avLst/>
          </a:prstGeom>
        </p:spPr>
      </p:pic>
    </p:spTree>
    <p:extLst>
      <p:ext uri="{BB962C8B-B14F-4D97-AF65-F5344CB8AC3E}">
        <p14:creationId xmlns:p14="http://schemas.microsoft.com/office/powerpoint/2010/main" val="362010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286074" y="2382694"/>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Parameter yang digunakan</a:t>
            </a:r>
            <a:endParaRPr lang="id-ID" sz="1400" i="1" dirty="0"/>
          </a:p>
        </p:txBody>
      </p:sp>
      <p:graphicFrame>
        <p:nvGraphicFramePr>
          <p:cNvPr id="2" name="Table 1">
            <a:extLst>
              <a:ext uri="{FF2B5EF4-FFF2-40B4-BE49-F238E27FC236}">
                <a16:creationId xmlns:a16="http://schemas.microsoft.com/office/drawing/2014/main" id="{1E196435-5E2E-454F-B29D-106C8C306F91}"/>
              </a:ext>
            </a:extLst>
          </p:cNvPr>
          <p:cNvGraphicFramePr>
            <a:graphicFrameLocks noGrp="1"/>
          </p:cNvGraphicFramePr>
          <p:nvPr>
            <p:extLst>
              <p:ext uri="{D42A27DB-BD31-4B8C-83A1-F6EECF244321}">
                <p14:modId xmlns:p14="http://schemas.microsoft.com/office/powerpoint/2010/main" val="2329694146"/>
              </p:ext>
            </p:extLst>
          </p:nvPr>
        </p:nvGraphicFramePr>
        <p:xfrm>
          <a:off x="3281997" y="1368394"/>
          <a:ext cx="5502275" cy="3144205"/>
        </p:xfrm>
        <a:graphic>
          <a:graphicData uri="http://schemas.openxmlformats.org/drawingml/2006/table">
            <a:tbl>
              <a:tblPr firstRow="1" firstCol="1" bandRow="1">
                <a:tableStyleId>{1176BA0C-36CF-444F-8144-008A9575A7CD}</a:tableStyleId>
              </a:tblPr>
              <a:tblGrid>
                <a:gridCol w="1254760">
                  <a:extLst>
                    <a:ext uri="{9D8B030D-6E8A-4147-A177-3AD203B41FA5}">
                      <a16:colId xmlns:a16="http://schemas.microsoft.com/office/drawing/2014/main" val="22655572"/>
                    </a:ext>
                  </a:extLst>
                </a:gridCol>
                <a:gridCol w="988060">
                  <a:extLst>
                    <a:ext uri="{9D8B030D-6E8A-4147-A177-3AD203B41FA5}">
                      <a16:colId xmlns:a16="http://schemas.microsoft.com/office/drawing/2014/main" val="3783992457"/>
                    </a:ext>
                  </a:extLst>
                </a:gridCol>
                <a:gridCol w="3259455">
                  <a:extLst>
                    <a:ext uri="{9D8B030D-6E8A-4147-A177-3AD203B41FA5}">
                      <a16:colId xmlns:a16="http://schemas.microsoft.com/office/drawing/2014/main" val="3465519757"/>
                    </a:ext>
                  </a:extLst>
                </a:gridCol>
              </a:tblGrid>
              <a:tr h="229235">
                <a:tc>
                  <a:txBody>
                    <a:bodyPr/>
                    <a:lstStyle/>
                    <a:p>
                      <a:pPr algn="ctr">
                        <a:lnSpc>
                          <a:spcPct val="150000"/>
                        </a:lnSpc>
                        <a:spcAft>
                          <a:spcPts val="0"/>
                        </a:spcAft>
                      </a:pPr>
                      <a:r>
                        <a:rPr lang="en-US" sz="1200" dirty="0">
                          <a:effectLst/>
                        </a:rPr>
                        <a:t>Parameter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Nilai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Deskripsi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6542586"/>
                  </a:ext>
                </a:extLst>
              </a:tr>
              <a:tr h="229235">
                <a:tc>
                  <a:txBody>
                    <a:bodyPr/>
                    <a:lstStyle/>
                    <a:p>
                      <a:pPr algn="just">
                        <a:lnSpc>
                          <a:spcPct val="150000"/>
                        </a:lnSpc>
                        <a:spcAft>
                          <a:spcPts val="0"/>
                        </a:spcAft>
                      </a:pPr>
                      <a:r>
                        <a:rPr lang="en-US" sz="1200" dirty="0" err="1">
                          <a:effectLst/>
                        </a:rPr>
                        <a:t>min_samples</a:t>
                      </a:r>
                      <a:r>
                        <a:rPr lang="en-US" sz="1200" dirty="0">
                          <a:effectLst/>
                        </a:rPr>
                        <a:t> </a:t>
                      </a:r>
                      <a:endParaRPr lang="en-ID" sz="1100" dirty="0">
                        <a:effectLst/>
                      </a:endParaRPr>
                    </a:p>
                    <a:p>
                      <a:pPr algn="just">
                        <a:lnSpc>
                          <a:spcPct val="150000"/>
                        </a:lnSpc>
                        <a:spcAft>
                          <a:spcPts val="0"/>
                        </a:spcAft>
                      </a:pPr>
                      <a:r>
                        <a:rPr lang="en-US" sz="1200" dirty="0">
                          <a:effectLst/>
                        </a:rPr>
                        <a:t>/ </a:t>
                      </a: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int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Jumlah sampel (atau bobot total) di suatu lingkungan untuk suatu titik yang dianggap sebagai titik inti. Ini termasuk poin itu sendiri.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5557262"/>
                  </a:ext>
                </a:extLst>
              </a:tr>
              <a:tr h="236220">
                <a:tc>
                  <a:txBody>
                    <a:bodyPr/>
                    <a:lstStyle/>
                    <a:p>
                      <a:pPr algn="just">
                        <a:lnSpc>
                          <a:spcPct val="150000"/>
                        </a:lnSpc>
                        <a:spcAft>
                          <a:spcPts val="0"/>
                        </a:spcAft>
                      </a:pPr>
                      <a:r>
                        <a:rPr lang="en-US" sz="1200">
                          <a:effectLst/>
                        </a:rPr>
                        <a:t>epsilon (ε / Eps)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float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Jarak maksimum antara dua sampel untuk satu dianggap sebagai di lingkungan yang lain. Ini bukan batas maksimum pada jarak titik dalam sebuah cluster.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7030894"/>
                  </a:ext>
                </a:extLst>
              </a:tr>
              <a:tr h="229235">
                <a:tc>
                  <a:txBody>
                    <a:bodyPr/>
                    <a:lstStyle/>
                    <a:p>
                      <a:pPr algn="just">
                        <a:lnSpc>
                          <a:spcPct val="150000"/>
                        </a:lnSpc>
                        <a:spcAft>
                          <a:spcPts val="0"/>
                        </a:spcAft>
                      </a:pPr>
                      <a:r>
                        <a:rPr lang="en-US" sz="1200">
                          <a:effectLst/>
                        </a:rPr>
                        <a:t>fit_predict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X / cluster sample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Metode hitung cluster dari data atau matriks jarak dan prediksi label.</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0070216"/>
                  </a:ext>
                </a:extLst>
              </a:tr>
              <a:tr h="229235">
                <a:tc>
                  <a:txBody>
                    <a:bodyPr/>
                    <a:lstStyle/>
                    <a:p>
                      <a:pPr algn="just">
                        <a:lnSpc>
                          <a:spcPct val="150000"/>
                        </a:lnSpc>
                        <a:spcAft>
                          <a:spcPts val="0"/>
                        </a:spcAft>
                      </a:pPr>
                      <a:r>
                        <a:rPr lang="en-US" sz="1200" dirty="0">
                          <a:effectLst/>
                        </a:rPr>
                        <a:t>metric</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Euclidean (default)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Metrik yang akan digunakan saat menghitung jarak antar instance dalam larik fitur.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6853641"/>
                  </a:ext>
                </a:extLst>
              </a:tr>
            </a:tbl>
          </a:graphicData>
        </a:graphic>
      </p:graphicFrame>
    </p:spTree>
    <p:extLst>
      <p:ext uri="{BB962C8B-B14F-4D97-AF65-F5344CB8AC3E}">
        <p14:creationId xmlns:p14="http://schemas.microsoft.com/office/powerpoint/2010/main" val="2644706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686448" y="1213277"/>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1,25 dan </a:t>
            </a:r>
            <a:r>
              <a:rPr lang="en-US" sz="1400" dirty="0" err="1"/>
              <a:t>minpts</a:t>
            </a:r>
            <a:r>
              <a:rPr lang="en-US" sz="1400" dirty="0"/>
              <a:t> = 5 </a:t>
            </a:r>
            <a:endParaRPr lang="id-ID" sz="1200" i="1" dirty="0"/>
          </a:p>
        </p:txBody>
      </p:sp>
      <p:pic>
        <p:nvPicPr>
          <p:cNvPr id="6" name="Picture 5" descr="A screen shot of a computer code&#10;&#10;Description automatically generated">
            <a:extLst>
              <a:ext uri="{FF2B5EF4-FFF2-40B4-BE49-F238E27FC236}">
                <a16:creationId xmlns:a16="http://schemas.microsoft.com/office/drawing/2014/main" id="{D1D39D90-8CE4-4156-B2F5-32DB24F02D5F}"/>
              </a:ext>
            </a:extLst>
          </p:cNvPr>
          <p:cNvPicPr/>
          <p:nvPr/>
        </p:nvPicPr>
        <p:blipFill>
          <a:blip r:embed="rId3"/>
          <a:stretch>
            <a:fillRect/>
          </a:stretch>
        </p:blipFill>
        <p:spPr>
          <a:xfrm>
            <a:off x="686448" y="1704595"/>
            <a:ext cx="3761277" cy="1404365"/>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93C8E01B-B0AF-464E-81B0-C074E8611DE9}"/>
              </a:ext>
            </a:extLst>
          </p:cNvPr>
          <p:cNvPicPr/>
          <p:nvPr/>
        </p:nvPicPr>
        <p:blipFill>
          <a:blip r:embed="rId4"/>
          <a:stretch>
            <a:fillRect/>
          </a:stretch>
        </p:blipFill>
        <p:spPr>
          <a:xfrm>
            <a:off x="4853226" y="1704595"/>
            <a:ext cx="3761277" cy="1407583"/>
          </a:xfrm>
          <a:prstGeom prst="rect">
            <a:avLst/>
          </a:prstGeom>
        </p:spPr>
      </p:pic>
      <p:sp>
        <p:nvSpPr>
          <p:cNvPr id="9" name="Google Shape;3176;p34">
            <a:extLst>
              <a:ext uri="{FF2B5EF4-FFF2-40B4-BE49-F238E27FC236}">
                <a16:creationId xmlns:a16="http://schemas.microsoft.com/office/drawing/2014/main" id="{2F6582E7-4A70-4841-A316-0D2B72A3AB61}"/>
              </a:ext>
            </a:extLst>
          </p:cNvPr>
          <p:cNvSpPr txBox="1">
            <a:spLocks/>
          </p:cNvSpPr>
          <p:nvPr/>
        </p:nvSpPr>
        <p:spPr>
          <a:xfrm>
            <a:off x="4853226" y="1213277"/>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3</a:t>
            </a:r>
            <a:r>
              <a:rPr lang="en-US" sz="1400" dirty="0"/>
              <a:t>5 dan </a:t>
            </a:r>
            <a:r>
              <a:rPr lang="en-US" sz="1400" dirty="0" err="1"/>
              <a:t>minpts</a:t>
            </a:r>
            <a:r>
              <a:rPr lang="en-US" sz="1400" dirty="0"/>
              <a:t> = 5 </a:t>
            </a:r>
            <a:endParaRPr lang="id-ID" sz="1200" i="1" dirty="0"/>
          </a:p>
        </p:txBody>
      </p:sp>
      <p:pic>
        <p:nvPicPr>
          <p:cNvPr id="10" name="Picture 9" descr="A screen shot of a computer code&#10;&#10;Description automatically generated">
            <a:extLst>
              <a:ext uri="{FF2B5EF4-FFF2-40B4-BE49-F238E27FC236}">
                <a16:creationId xmlns:a16="http://schemas.microsoft.com/office/drawing/2014/main" id="{E51244E7-92DE-4CE7-9E17-A70631C7ED10}"/>
              </a:ext>
            </a:extLst>
          </p:cNvPr>
          <p:cNvPicPr/>
          <p:nvPr/>
        </p:nvPicPr>
        <p:blipFill>
          <a:blip r:embed="rId5"/>
          <a:stretch>
            <a:fillRect/>
          </a:stretch>
        </p:blipFill>
        <p:spPr>
          <a:xfrm>
            <a:off x="686448" y="3490196"/>
            <a:ext cx="3710940" cy="1362710"/>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FD9B9814-DF07-4A2E-B59A-8A7155FBB0AE}"/>
              </a:ext>
            </a:extLst>
          </p:cNvPr>
          <p:cNvPicPr/>
          <p:nvPr/>
        </p:nvPicPr>
        <p:blipFill>
          <a:blip r:embed="rId6"/>
          <a:stretch>
            <a:fillRect/>
          </a:stretch>
        </p:blipFill>
        <p:spPr>
          <a:xfrm>
            <a:off x="4853226" y="3506071"/>
            <a:ext cx="3810000" cy="1346835"/>
          </a:xfrm>
          <a:prstGeom prst="rect">
            <a:avLst/>
          </a:prstGeom>
        </p:spPr>
      </p:pic>
      <p:sp>
        <p:nvSpPr>
          <p:cNvPr id="12" name="Google Shape;3176;p34">
            <a:extLst>
              <a:ext uri="{FF2B5EF4-FFF2-40B4-BE49-F238E27FC236}">
                <a16:creationId xmlns:a16="http://schemas.microsoft.com/office/drawing/2014/main" id="{C9E83A49-27D0-436C-B590-88B0B3C747A7}"/>
              </a:ext>
            </a:extLst>
          </p:cNvPr>
          <p:cNvSpPr txBox="1">
            <a:spLocks/>
          </p:cNvSpPr>
          <p:nvPr/>
        </p:nvSpPr>
        <p:spPr>
          <a:xfrm>
            <a:off x="686448" y="2998878"/>
            <a:ext cx="1942452"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2</a:t>
            </a:r>
            <a:r>
              <a:rPr lang="en-US" sz="1400" dirty="0"/>
              <a:t>5 dan </a:t>
            </a:r>
            <a:r>
              <a:rPr lang="en-US" sz="1400" dirty="0" err="1"/>
              <a:t>minpts</a:t>
            </a:r>
            <a:r>
              <a:rPr lang="en-US" sz="1400" dirty="0"/>
              <a:t> = </a:t>
            </a:r>
            <a:r>
              <a:rPr lang="id-ID" sz="1400" dirty="0"/>
              <a:t>10</a:t>
            </a:r>
            <a:r>
              <a:rPr lang="en-US" sz="1400" dirty="0"/>
              <a:t> </a:t>
            </a:r>
            <a:endParaRPr lang="id-ID" sz="1200" i="1" dirty="0"/>
          </a:p>
        </p:txBody>
      </p:sp>
      <p:sp>
        <p:nvSpPr>
          <p:cNvPr id="13" name="Google Shape;3176;p34">
            <a:extLst>
              <a:ext uri="{FF2B5EF4-FFF2-40B4-BE49-F238E27FC236}">
                <a16:creationId xmlns:a16="http://schemas.microsoft.com/office/drawing/2014/main" id="{A92CF011-395F-4D86-A2E0-8F68AE3553B1}"/>
              </a:ext>
            </a:extLst>
          </p:cNvPr>
          <p:cNvSpPr txBox="1">
            <a:spLocks/>
          </p:cNvSpPr>
          <p:nvPr/>
        </p:nvSpPr>
        <p:spPr>
          <a:xfrm>
            <a:off x="4853226" y="2998878"/>
            <a:ext cx="1942452"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3</a:t>
            </a:r>
            <a:r>
              <a:rPr lang="en-US" sz="1400" dirty="0"/>
              <a:t>5 dan </a:t>
            </a:r>
            <a:r>
              <a:rPr lang="en-US" sz="1400" dirty="0" err="1"/>
              <a:t>minpts</a:t>
            </a:r>
            <a:r>
              <a:rPr lang="en-US" sz="1400" dirty="0"/>
              <a:t> = </a:t>
            </a:r>
            <a:r>
              <a:rPr lang="id-ID" sz="1400" dirty="0"/>
              <a:t>10</a:t>
            </a:r>
            <a:r>
              <a:rPr lang="en-US" sz="1400" dirty="0"/>
              <a:t> </a:t>
            </a:r>
            <a:endParaRPr lang="id-ID" sz="1200" i="1" dirty="0"/>
          </a:p>
        </p:txBody>
      </p:sp>
    </p:spTree>
    <p:extLst>
      <p:ext uri="{BB962C8B-B14F-4D97-AF65-F5344CB8AC3E}">
        <p14:creationId xmlns:p14="http://schemas.microsoft.com/office/powerpoint/2010/main" val="4044005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graphicFrame>
        <p:nvGraphicFramePr>
          <p:cNvPr id="2" name="Table 1">
            <a:extLst>
              <a:ext uri="{FF2B5EF4-FFF2-40B4-BE49-F238E27FC236}">
                <a16:creationId xmlns:a16="http://schemas.microsoft.com/office/drawing/2014/main" id="{DA583D14-C8FB-4F42-ADD0-26827F89BDBC}"/>
              </a:ext>
            </a:extLst>
          </p:cNvPr>
          <p:cNvGraphicFramePr>
            <a:graphicFrameLocks noGrp="1"/>
          </p:cNvGraphicFramePr>
          <p:nvPr>
            <p:extLst>
              <p:ext uri="{D42A27DB-BD31-4B8C-83A1-F6EECF244321}">
                <p14:modId xmlns:p14="http://schemas.microsoft.com/office/powerpoint/2010/main" val="1564433819"/>
              </p:ext>
            </p:extLst>
          </p:nvPr>
        </p:nvGraphicFramePr>
        <p:xfrm>
          <a:off x="3898265" y="2082213"/>
          <a:ext cx="4022090" cy="1367157"/>
        </p:xfrm>
        <a:graphic>
          <a:graphicData uri="http://schemas.openxmlformats.org/drawingml/2006/table">
            <a:tbl>
              <a:tblPr firstRow="1" firstCol="1" bandRow="1">
                <a:tableStyleId>{1176BA0C-36CF-444F-8144-008A9575A7CD}</a:tableStyleId>
              </a:tblPr>
              <a:tblGrid>
                <a:gridCol w="1019810">
                  <a:extLst>
                    <a:ext uri="{9D8B030D-6E8A-4147-A177-3AD203B41FA5}">
                      <a16:colId xmlns:a16="http://schemas.microsoft.com/office/drawing/2014/main" val="1114606881"/>
                    </a:ext>
                  </a:extLst>
                </a:gridCol>
                <a:gridCol w="969645">
                  <a:extLst>
                    <a:ext uri="{9D8B030D-6E8A-4147-A177-3AD203B41FA5}">
                      <a16:colId xmlns:a16="http://schemas.microsoft.com/office/drawing/2014/main" val="3904780150"/>
                    </a:ext>
                  </a:extLst>
                </a:gridCol>
                <a:gridCol w="1031875">
                  <a:extLst>
                    <a:ext uri="{9D8B030D-6E8A-4147-A177-3AD203B41FA5}">
                      <a16:colId xmlns:a16="http://schemas.microsoft.com/office/drawing/2014/main" val="2300865529"/>
                    </a:ext>
                  </a:extLst>
                </a:gridCol>
                <a:gridCol w="1000760">
                  <a:extLst>
                    <a:ext uri="{9D8B030D-6E8A-4147-A177-3AD203B41FA5}">
                      <a16:colId xmlns:a16="http://schemas.microsoft.com/office/drawing/2014/main" val="311118392"/>
                    </a:ext>
                  </a:extLst>
                </a:gridCol>
              </a:tblGrid>
              <a:tr h="387985">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eps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6517248"/>
                  </a:ext>
                </a:extLst>
              </a:tr>
              <a:tr h="0">
                <a:tc>
                  <a:txBody>
                    <a:bodyPr/>
                    <a:lstStyle/>
                    <a:p>
                      <a:pPr algn="ctr">
                        <a:lnSpc>
                          <a:spcPct val="150000"/>
                        </a:lnSpc>
                        <a:spcAft>
                          <a:spcPts val="0"/>
                        </a:spcAft>
                      </a:pPr>
                      <a:r>
                        <a:rPr lang="en-US"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1,25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826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610435"/>
                  </a:ext>
                </a:extLst>
              </a:tr>
              <a:tr h="0">
                <a:tc>
                  <a:txBody>
                    <a:bodyPr/>
                    <a:lstStyle/>
                    <a:p>
                      <a:pPr algn="ctr">
                        <a:lnSpc>
                          <a:spcPct val="150000"/>
                        </a:lnSpc>
                        <a:spcAft>
                          <a:spcPts val="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18</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2412638"/>
                  </a:ext>
                </a:extLst>
              </a:tr>
              <a:tr h="0">
                <a:tc>
                  <a:txBody>
                    <a:bodyPr/>
                    <a:lstStyle/>
                    <a:p>
                      <a:pPr algn="ctr">
                        <a:lnSpc>
                          <a:spcPct val="150000"/>
                        </a:lnSpc>
                        <a:spcAft>
                          <a:spcPts val="0"/>
                        </a:spcAft>
                      </a:pPr>
                      <a:r>
                        <a:rPr lang="en-US" sz="1200">
                          <a:effectLst/>
                        </a:rPr>
                        <a:t>10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1056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5973189"/>
                  </a:ext>
                </a:extLst>
              </a:tr>
              <a:tr h="0">
                <a:tc>
                  <a:txBody>
                    <a:bodyPr/>
                    <a:lstStyle/>
                    <a:p>
                      <a:pPr algn="ctr">
                        <a:lnSpc>
                          <a:spcPct val="150000"/>
                        </a:lnSpc>
                        <a:spcAft>
                          <a:spcPts val="0"/>
                        </a:spcAft>
                      </a:pPr>
                      <a:r>
                        <a:rPr lang="en-US" sz="1200" dirty="0">
                          <a:effectLst/>
                        </a:rPr>
                        <a:t>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1,35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810119"/>
                  </a:ext>
                </a:extLst>
              </a:tr>
            </a:tbl>
          </a:graphicData>
        </a:graphic>
      </p:graphicFrame>
      <p:sp>
        <p:nvSpPr>
          <p:cNvPr id="14" name="Google Shape;3176;p34">
            <a:extLst>
              <a:ext uri="{FF2B5EF4-FFF2-40B4-BE49-F238E27FC236}">
                <a16:creationId xmlns:a16="http://schemas.microsoft.com/office/drawing/2014/main" id="{B8638568-D72A-467F-B064-42CDDC333C8A}"/>
              </a:ext>
            </a:extLst>
          </p:cNvPr>
          <p:cNvSpPr txBox="1">
            <a:spLocks/>
          </p:cNvSpPr>
          <p:nvPr/>
        </p:nvSpPr>
        <p:spPr>
          <a:xfrm>
            <a:off x="854088" y="2465650"/>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klasterisasi DBSCAN dengan 2 parameter berbeda antara </a:t>
            </a:r>
            <a:r>
              <a:rPr lang="id-ID" sz="1400" i="1" dirty="0"/>
              <a:t>epsilon </a:t>
            </a:r>
            <a:r>
              <a:rPr lang="id-ID" sz="1400" dirty="0"/>
              <a:t>dan </a:t>
            </a:r>
            <a:r>
              <a:rPr lang="id-ID" sz="1400" i="1" dirty="0"/>
              <a:t>minpts</a:t>
            </a:r>
            <a:endParaRPr lang="id-ID" sz="1200" i="1" dirty="0"/>
          </a:p>
        </p:txBody>
      </p:sp>
    </p:spTree>
    <p:extLst>
      <p:ext uri="{BB962C8B-B14F-4D97-AF65-F5344CB8AC3E}">
        <p14:creationId xmlns:p14="http://schemas.microsoft.com/office/powerpoint/2010/main" val="2910060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0" y="2215054"/>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Parameter yang digunakan</a:t>
            </a:r>
            <a:endParaRPr lang="id-ID" sz="1400" i="1" dirty="0"/>
          </a:p>
        </p:txBody>
      </p:sp>
      <p:graphicFrame>
        <p:nvGraphicFramePr>
          <p:cNvPr id="3" name="Table 2">
            <a:extLst>
              <a:ext uri="{FF2B5EF4-FFF2-40B4-BE49-F238E27FC236}">
                <a16:creationId xmlns:a16="http://schemas.microsoft.com/office/drawing/2014/main" id="{55D15EB2-1DC7-4C88-9ED6-107F025C28FB}"/>
              </a:ext>
            </a:extLst>
          </p:cNvPr>
          <p:cNvGraphicFramePr>
            <a:graphicFrameLocks noGrp="1"/>
          </p:cNvGraphicFramePr>
          <p:nvPr>
            <p:extLst>
              <p:ext uri="{D42A27DB-BD31-4B8C-83A1-F6EECF244321}">
                <p14:modId xmlns:p14="http://schemas.microsoft.com/office/powerpoint/2010/main" val="977984018"/>
              </p:ext>
            </p:extLst>
          </p:nvPr>
        </p:nvGraphicFramePr>
        <p:xfrm>
          <a:off x="2834964" y="1198968"/>
          <a:ext cx="6118600" cy="3483055"/>
        </p:xfrm>
        <a:graphic>
          <a:graphicData uri="http://schemas.openxmlformats.org/drawingml/2006/table">
            <a:tbl>
              <a:tblPr firstRow="1" firstCol="1" bandRow="1">
                <a:tableStyleId>{1176BA0C-36CF-444F-8144-008A9575A7CD}</a:tableStyleId>
              </a:tblPr>
              <a:tblGrid>
                <a:gridCol w="1194124">
                  <a:extLst>
                    <a:ext uri="{9D8B030D-6E8A-4147-A177-3AD203B41FA5}">
                      <a16:colId xmlns:a16="http://schemas.microsoft.com/office/drawing/2014/main" val="610445213"/>
                    </a:ext>
                  </a:extLst>
                </a:gridCol>
                <a:gridCol w="1145535">
                  <a:extLst>
                    <a:ext uri="{9D8B030D-6E8A-4147-A177-3AD203B41FA5}">
                      <a16:colId xmlns:a16="http://schemas.microsoft.com/office/drawing/2014/main" val="1031198408"/>
                    </a:ext>
                  </a:extLst>
                </a:gridCol>
                <a:gridCol w="3778941">
                  <a:extLst>
                    <a:ext uri="{9D8B030D-6E8A-4147-A177-3AD203B41FA5}">
                      <a16:colId xmlns:a16="http://schemas.microsoft.com/office/drawing/2014/main" val="126581280"/>
                    </a:ext>
                  </a:extLst>
                </a:gridCol>
              </a:tblGrid>
              <a:tr h="177591">
                <a:tc>
                  <a:txBody>
                    <a:bodyPr/>
                    <a:lstStyle/>
                    <a:p>
                      <a:pPr algn="ctr">
                        <a:lnSpc>
                          <a:spcPct val="150000"/>
                        </a:lnSpc>
                        <a:spcAft>
                          <a:spcPts val="0"/>
                        </a:spcAft>
                      </a:pPr>
                      <a:r>
                        <a:rPr lang="en-US" sz="900" dirty="0">
                          <a:effectLst/>
                        </a:rPr>
                        <a:t>Parameter</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tc>
                  <a:txBody>
                    <a:bodyPr/>
                    <a:lstStyle/>
                    <a:p>
                      <a:pPr algn="ctr">
                        <a:lnSpc>
                          <a:spcPct val="150000"/>
                        </a:lnSpc>
                        <a:spcAft>
                          <a:spcPts val="0"/>
                        </a:spcAft>
                      </a:pPr>
                      <a:r>
                        <a:rPr lang="en-US" sz="900">
                          <a:effectLst/>
                        </a:rPr>
                        <a:t>Nilai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tc>
                  <a:txBody>
                    <a:bodyPr/>
                    <a:lstStyle/>
                    <a:p>
                      <a:pPr algn="ctr">
                        <a:lnSpc>
                          <a:spcPct val="150000"/>
                        </a:lnSpc>
                        <a:spcAft>
                          <a:spcPts val="0"/>
                        </a:spcAft>
                      </a:pPr>
                      <a:r>
                        <a:rPr lang="en-US" sz="900">
                          <a:effectLst/>
                        </a:rPr>
                        <a:t>Deskripsi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extLst>
                  <a:ext uri="{0D108BD9-81ED-4DB2-BD59-A6C34878D82A}">
                    <a16:rowId xmlns:a16="http://schemas.microsoft.com/office/drawing/2014/main" val="25861194"/>
                  </a:ext>
                </a:extLst>
              </a:tr>
              <a:tr h="575204">
                <a:tc>
                  <a:txBody>
                    <a:bodyPr/>
                    <a:lstStyle/>
                    <a:p>
                      <a:pPr algn="just">
                        <a:lnSpc>
                          <a:spcPct val="150000"/>
                        </a:lnSpc>
                        <a:spcAft>
                          <a:spcPts val="0"/>
                        </a:spcAft>
                      </a:pPr>
                      <a:r>
                        <a:rPr lang="id-ID" sz="900" dirty="0">
                          <a:effectLst/>
                        </a:rPr>
                        <a:t>minpts</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id-ID" sz="900" dirty="0">
                          <a:effectLst/>
                        </a:rPr>
                        <a:t>int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Jumlah sampel (atau bobot total) di suatu lingkungan untuk suatu titik yang dianggap sebagai titik inti. Ini termasuk poin itu sendiri.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3094048591"/>
                  </a:ext>
                </a:extLst>
              </a:tr>
              <a:tr h="376398">
                <a:tc>
                  <a:txBody>
                    <a:bodyPr/>
                    <a:lstStyle/>
                    <a:p>
                      <a:pPr algn="just">
                        <a:lnSpc>
                          <a:spcPct val="150000"/>
                        </a:lnSpc>
                        <a:spcAft>
                          <a:spcPts val="0"/>
                        </a:spcAft>
                      </a:pPr>
                      <a:r>
                        <a:rPr lang="id-ID" sz="900">
                          <a:effectLst/>
                        </a:rPr>
                        <a:t>xi score</a:t>
                      </a:r>
                      <a:r>
                        <a:rPr lang="en-US" sz="900">
                          <a:effectLst/>
                        </a:rPr>
                        <a:t> (</a:t>
                      </a:r>
                      <a:r>
                        <a:rPr lang="id-ID" sz="900">
                          <a:effectLst/>
                        </a:rPr>
                        <a:t>xi</a:t>
                      </a:r>
                      <a:r>
                        <a:rPr lang="en-US" sz="900">
                          <a:effectLst/>
                        </a:rPr>
                        <a:t>)</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0,</a:t>
                      </a:r>
                      <a:r>
                        <a:rPr lang="id-ID" sz="900" dirty="0">
                          <a:effectLst/>
                        </a:rPr>
                        <a:t>0</a:t>
                      </a:r>
                      <a:r>
                        <a:rPr lang="en-US" sz="900" dirty="0">
                          <a:effectLst/>
                        </a:rPr>
                        <a:t>5 (float) / default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Menentukan kecuraman minimum pada plot keterjangkauan yang membentuk batas cluster</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260747111"/>
                  </a:ext>
                </a:extLst>
              </a:tr>
              <a:tr h="376398">
                <a:tc>
                  <a:txBody>
                    <a:bodyPr/>
                    <a:lstStyle/>
                    <a:p>
                      <a:pPr algn="just">
                        <a:lnSpc>
                          <a:spcPct val="150000"/>
                        </a:lnSpc>
                        <a:spcAft>
                          <a:spcPts val="0"/>
                        </a:spcAft>
                      </a:pPr>
                      <a:r>
                        <a:rPr lang="en-US" sz="900">
                          <a:effectLst/>
                        </a:rPr>
                        <a:t>Core distance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X / cluster sample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Nilai radius minimum yang diperlukan untuk mengklasifikasikan titik tertentu sebagai titik inti.</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3539449527"/>
                  </a:ext>
                </a:extLst>
              </a:tr>
              <a:tr h="774011">
                <a:tc>
                  <a:txBody>
                    <a:bodyPr/>
                    <a:lstStyle/>
                    <a:p>
                      <a:pPr algn="just">
                        <a:lnSpc>
                          <a:spcPct val="150000"/>
                        </a:lnSpc>
                        <a:spcAft>
                          <a:spcPts val="0"/>
                        </a:spcAft>
                      </a:pPr>
                      <a:r>
                        <a:rPr lang="en-US" sz="900">
                          <a:effectLst/>
                        </a:rPr>
                        <a:t>Reachability distance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Variabel huruf (p,q, dll)</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Hubungan dengan titik data lain q. Jarak Reachability antara titik p dan q adalah maksimum Jarak Inti p dan Jarak Euclidean (atau metrik jarak lainnya) antara p dan q</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2319116224"/>
                  </a:ext>
                </a:extLst>
              </a:tr>
              <a:tr h="1171623">
                <a:tc>
                  <a:txBody>
                    <a:bodyPr/>
                    <a:lstStyle/>
                    <a:p>
                      <a:pPr algn="just">
                        <a:lnSpc>
                          <a:spcPct val="150000"/>
                        </a:lnSpc>
                        <a:spcAft>
                          <a:spcPts val="0"/>
                        </a:spcAft>
                      </a:pPr>
                      <a:r>
                        <a:rPr lang="en-US" sz="900">
                          <a:effectLst/>
                        </a:rPr>
                        <a:t>metric</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Minkowski (default)</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Metrik yang akan digunakan untuk perhitungan jarak. Metrik apa pun dari </a:t>
                      </a:r>
                      <a:r>
                        <a:rPr lang="en-US" sz="900" dirty="0" err="1">
                          <a:effectLst/>
                        </a:rPr>
                        <a:t>scikit</a:t>
                      </a:r>
                      <a:r>
                        <a:rPr lang="en-US" sz="900" dirty="0">
                          <a:effectLst/>
                        </a:rPr>
                        <a:t>-learn atau </a:t>
                      </a:r>
                      <a:r>
                        <a:rPr lang="en-US" sz="900" dirty="0" err="1">
                          <a:effectLst/>
                        </a:rPr>
                        <a:t>scipy.spatial.distance</a:t>
                      </a:r>
                      <a:r>
                        <a:rPr lang="en-US" sz="900" dirty="0">
                          <a:effectLst/>
                        </a:rPr>
                        <a:t> dapat digunakan. Jika metrik adalah fungsi yang dapat dipanggil, ia dipanggil pada setiap pasangan instance (baris) dan nilai yang dihasilkan dicatat.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1960933376"/>
                  </a:ext>
                </a:extLst>
              </a:tr>
            </a:tbl>
          </a:graphicData>
        </a:graphic>
      </p:graphicFrame>
    </p:spTree>
    <p:extLst>
      <p:ext uri="{BB962C8B-B14F-4D97-AF65-F5344CB8AC3E}">
        <p14:creationId xmlns:p14="http://schemas.microsoft.com/office/powerpoint/2010/main" val="3584731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6" name="Google Shape;3176;p34">
            <a:extLst>
              <a:ext uri="{FF2B5EF4-FFF2-40B4-BE49-F238E27FC236}">
                <a16:creationId xmlns:a16="http://schemas.microsoft.com/office/drawing/2014/main" id="{D471E3A3-9EDF-4F62-866F-A2E23476B541}"/>
              </a:ext>
            </a:extLst>
          </p:cNvPr>
          <p:cNvSpPr txBox="1">
            <a:spLocks/>
          </p:cNvSpPr>
          <p:nvPr/>
        </p:nvSpPr>
        <p:spPr>
          <a:xfrm>
            <a:off x="1021715" y="1354228"/>
            <a:ext cx="710057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200" dirty="0"/>
              <a:t>Sebelum menghitung </a:t>
            </a:r>
            <a:r>
              <a:rPr lang="en-US" sz="1200" dirty="0" err="1"/>
              <a:t>algoritma</a:t>
            </a:r>
            <a:r>
              <a:rPr lang="en-US" sz="1200" dirty="0"/>
              <a:t> OPTICS, dibutuhkan prinsip nilai </a:t>
            </a:r>
            <a:r>
              <a:rPr lang="id-ID" sz="1200" i="1" dirty="0"/>
              <a:t>r</a:t>
            </a:r>
            <a:r>
              <a:rPr lang="en-US" sz="1200" i="1" dirty="0" err="1"/>
              <a:t>eachability</a:t>
            </a:r>
            <a:r>
              <a:rPr lang="id-ID" sz="1200" i="1" dirty="0"/>
              <a:t> distance</a:t>
            </a:r>
            <a:r>
              <a:rPr lang="en-US" sz="1200" i="1" dirty="0"/>
              <a:t> </a:t>
            </a:r>
            <a:r>
              <a:rPr lang="en-US" sz="1200" dirty="0"/>
              <a:t>untuk merepresentasikan setiap term yang digunakan dalam penghitungan plot </a:t>
            </a:r>
            <a:r>
              <a:rPr lang="en-US" sz="1200" dirty="0" err="1"/>
              <a:t>algoritm</a:t>
            </a:r>
            <a:r>
              <a:rPr lang="id-ID" sz="1200" dirty="0"/>
              <a:t>a. Reachability plot pada garis x menunjukkan besaran data sampel pada dokumen yang digunakan dan garis y sebagai </a:t>
            </a:r>
            <a:r>
              <a:rPr lang="id-ID" sz="1200" i="1" dirty="0"/>
              <a:t>reachability score</a:t>
            </a:r>
            <a:r>
              <a:rPr lang="id-ID" sz="1200" dirty="0"/>
              <a:t>.</a:t>
            </a:r>
            <a:endParaRPr lang="id-ID" sz="1100" i="1" dirty="0"/>
          </a:p>
        </p:txBody>
      </p:sp>
      <p:pic>
        <p:nvPicPr>
          <p:cNvPr id="8" name="Picture 7">
            <a:extLst>
              <a:ext uri="{FF2B5EF4-FFF2-40B4-BE49-F238E27FC236}">
                <a16:creationId xmlns:a16="http://schemas.microsoft.com/office/drawing/2014/main" id="{E41E0F6C-9032-4679-97F7-52F19F3CEDA9}"/>
              </a:ext>
            </a:extLst>
          </p:cNvPr>
          <p:cNvPicPr/>
          <p:nvPr/>
        </p:nvPicPr>
        <p:blipFill>
          <a:blip r:embed="rId3"/>
          <a:stretch>
            <a:fillRect/>
          </a:stretch>
        </p:blipFill>
        <p:spPr>
          <a:xfrm>
            <a:off x="1513205" y="2370772"/>
            <a:ext cx="6117590" cy="2045617"/>
          </a:xfrm>
          <a:prstGeom prst="rect">
            <a:avLst/>
          </a:prstGeom>
        </p:spPr>
      </p:pic>
    </p:spTree>
    <p:extLst>
      <p:ext uri="{BB962C8B-B14F-4D97-AF65-F5344CB8AC3E}">
        <p14:creationId xmlns:p14="http://schemas.microsoft.com/office/powerpoint/2010/main" val="181718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400" dirty="0"/>
              <a:t>Batasan Masalah</a:t>
            </a:r>
            <a:endParaRPr sz="2400" dirty="0"/>
          </a:p>
        </p:txBody>
      </p:sp>
      <p:sp>
        <p:nvSpPr>
          <p:cNvPr id="3436" name="Google Shape;3436;p38"/>
          <p:cNvSpPr txBox="1">
            <a:spLocks noGrp="1"/>
          </p:cNvSpPr>
          <p:nvPr>
            <p:ph type="subTitle" idx="2"/>
          </p:nvPr>
        </p:nvSpPr>
        <p:spPr>
          <a:xfrm>
            <a:off x="642535" y="2437788"/>
            <a:ext cx="6779048" cy="829800"/>
          </a:xfrm>
          <a:prstGeom prst="rect">
            <a:avLst/>
          </a:prstGeom>
        </p:spPr>
        <p:txBody>
          <a:bodyPr spcFirstLastPara="1" wrap="square" lIns="0" tIns="0" rIns="0" bIns="0" anchor="ctr" anchorCtr="0">
            <a:noAutofit/>
          </a:bodyPr>
          <a:lstStyle/>
          <a:p>
            <a:pPr lvl="0" algn="l">
              <a:buFont typeface="Wingdings" panose="05000000000000000000" pitchFamily="2" charset="2"/>
              <a:buChar char="v"/>
            </a:pPr>
            <a:r>
              <a:rPr lang="id-ID" sz="1400" dirty="0"/>
              <a:t>Penelitian ini menggunakan data teks dari media sosial Twitter dengan kata kunci tentang penyebaran penyakit menular langsung (studi kasus Covid-19).</a:t>
            </a:r>
            <a:endParaRPr lang="en-US" sz="1400" dirty="0"/>
          </a:p>
          <a:p>
            <a:pPr lvl="0" algn="l">
              <a:buFont typeface="Wingdings" panose="05000000000000000000" pitchFamily="2" charset="2"/>
              <a:buChar char="v"/>
            </a:pPr>
            <a:endParaRPr lang="en-ID" sz="1400" dirty="0"/>
          </a:p>
          <a:p>
            <a:pPr lvl="0" algn="l">
              <a:buFont typeface="Wingdings" panose="05000000000000000000" pitchFamily="2" charset="2"/>
              <a:buChar char="v"/>
            </a:pPr>
            <a:r>
              <a:rPr lang="en-US" sz="1400" dirty="0"/>
              <a:t>Data teks yang digunakan yaitu </a:t>
            </a:r>
            <a:r>
              <a:rPr lang="en-US" sz="1400" i="1" dirty="0"/>
              <a:t>tweet </a:t>
            </a:r>
            <a:r>
              <a:rPr lang="en-US" sz="1400" dirty="0"/>
              <a:t>berbahasa Indonesia.</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Data yang digunakan dalam </a:t>
            </a:r>
            <a:r>
              <a:rPr lang="en-US" sz="1400" dirty="0" err="1"/>
              <a:t>klasterisasi</a:t>
            </a:r>
            <a:r>
              <a:rPr lang="en-US" sz="1400" dirty="0"/>
              <a:t> adalah data yang dikumpulkan sejak April 2021 – September 2021 dan Januari 2022 – Maret 2022.</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Output dari </a:t>
            </a:r>
            <a:r>
              <a:rPr lang="en-US" sz="1400" dirty="0" err="1"/>
              <a:t>algoritma</a:t>
            </a:r>
            <a:r>
              <a:rPr lang="en-US" sz="1400" dirty="0"/>
              <a:t> </a:t>
            </a:r>
            <a:r>
              <a:rPr lang="en-US" sz="1400" dirty="0" err="1"/>
              <a:t>klasterisasi</a:t>
            </a:r>
            <a:r>
              <a:rPr lang="en-US" sz="1400" dirty="0"/>
              <a:t> </a:t>
            </a:r>
            <a:r>
              <a:rPr lang="en-US" sz="1400" b="1" dirty="0"/>
              <a:t>DBSCAN</a:t>
            </a:r>
            <a:r>
              <a:rPr lang="en-US" sz="1400" dirty="0"/>
              <a:t> dan </a:t>
            </a:r>
            <a:r>
              <a:rPr lang="en-US" sz="1400" b="1" dirty="0"/>
              <a:t>OPTICS</a:t>
            </a:r>
            <a:r>
              <a:rPr lang="en-US" sz="1400" dirty="0"/>
              <a:t> yang ditampilkan adalah </a:t>
            </a:r>
            <a:r>
              <a:rPr lang="id-ID" sz="1400" i="1" dirty="0"/>
              <a:t>wordcloud</a:t>
            </a:r>
            <a:r>
              <a:rPr lang="id-ID" sz="1400" dirty="0"/>
              <a:t> klaster terbaik dan peta visualisasi </a:t>
            </a:r>
            <a:r>
              <a:rPr lang="en-US" sz="1400" dirty="0"/>
              <a:t>yang menampilkan sebaran data di wilayah Indonesia.</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Target pengguna dari penelitian ini adalah masyarakat awam, peneliti, atau pemerintah yang ingin mengetahui sebaran data sentimen masyarakat terhadap pandemi Covid-19 saat varian delta terjadi.</a:t>
            </a:r>
            <a:endParaRPr lang="en-ID" sz="1400" dirty="0"/>
          </a:p>
        </p:txBody>
      </p:sp>
    </p:spTree>
    <p:extLst>
      <p:ext uri="{BB962C8B-B14F-4D97-AF65-F5344CB8AC3E}">
        <p14:creationId xmlns:p14="http://schemas.microsoft.com/office/powerpoint/2010/main" val="2972728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6" name="Google Shape;3176;p34">
            <a:extLst>
              <a:ext uri="{FF2B5EF4-FFF2-40B4-BE49-F238E27FC236}">
                <a16:creationId xmlns:a16="http://schemas.microsoft.com/office/drawing/2014/main" id="{D471E3A3-9EDF-4F62-866F-A2E23476B541}"/>
              </a:ext>
            </a:extLst>
          </p:cNvPr>
          <p:cNvSpPr txBox="1">
            <a:spLocks/>
          </p:cNvSpPr>
          <p:nvPr/>
        </p:nvSpPr>
        <p:spPr>
          <a:xfrm>
            <a:off x="686448" y="3606782"/>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I</a:t>
            </a:r>
            <a:r>
              <a:rPr lang="id-ID" sz="1400" dirty="0"/>
              <a:t>mplementasi kode algoritma OPTICS</a:t>
            </a:r>
            <a:endParaRPr lang="id-ID" sz="1200" i="1" dirty="0"/>
          </a:p>
        </p:txBody>
      </p:sp>
      <p:pic>
        <p:nvPicPr>
          <p:cNvPr id="7" name="Picture 6" descr="A screenshot of a computer code&#10;&#10;Description automatically generated">
            <a:extLst>
              <a:ext uri="{FF2B5EF4-FFF2-40B4-BE49-F238E27FC236}">
                <a16:creationId xmlns:a16="http://schemas.microsoft.com/office/drawing/2014/main" id="{BDAAC7D5-CE27-44B8-9C2A-A7D72799DE39}"/>
              </a:ext>
            </a:extLst>
          </p:cNvPr>
          <p:cNvPicPr/>
          <p:nvPr/>
        </p:nvPicPr>
        <p:blipFill>
          <a:blip r:embed="rId3"/>
          <a:stretch>
            <a:fillRect/>
          </a:stretch>
        </p:blipFill>
        <p:spPr>
          <a:xfrm>
            <a:off x="712055" y="2013234"/>
            <a:ext cx="3619500" cy="1689735"/>
          </a:xfrm>
          <a:prstGeom prst="rect">
            <a:avLst/>
          </a:prstGeom>
        </p:spPr>
      </p:pic>
      <p:sp>
        <p:nvSpPr>
          <p:cNvPr id="9" name="Google Shape;3176;p34">
            <a:extLst>
              <a:ext uri="{FF2B5EF4-FFF2-40B4-BE49-F238E27FC236}">
                <a16:creationId xmlns:a16="http://schemas.microsoft.com/office/drawing/2014/main" id="{6F48E44C-4B0F-42DC-AD8D-1A077B517660}"/>
              </a:ext>
            </a:extLst>
          </p:cNvPr>
          <p:cNvSpPr txBox="1">
            <a:spLocks/>
          </p:cNvSpPr>
          <p:nvPr/>
        </p:nvSpPr>
        <p:spPr>
          <a:xfrm>
            <a:off x="4983480" y="2595211"/>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dirty="0"/>
              <a:t>Implementasi kode Python yang digunakan adalah menggunakan </a:t>
            </a:r>
            <a:r>
              <a:rPr lang="id-ID" i="1" dirty="0"/>
              <a:t>xi score</a:t>
            </a:r>
            <a:r>
              <a:rPr lang="id-ID" dirty="0"/>
              <a:t> bernilai </a:t>
            </a:r>
            <a:r>
              <a:rPr lang="id-ID" i="1" dirty="0"/>
              <a:t>default</a:t>
            </a:r>
            <a:r>
              <a:rPr lang="id-ID" dirty="0"/>
              <a:t> (0,05) atau dapat dilihat pada </a:t>
            </a:r>
            <a:r>
              <a:rPr lang="id-ID" i="1" dirty="0"/>
              <a:t>reachability distance</a:t>
            </a:r>
            <a:r>
              <a:rPr lang="id-ID" dirty="0"/>
              <a:t> yaitu menunjukkan titik-titik merah pada plot tersebar di sekitar nilai </a:t>
            </a:r>
            <a:r>
              <a:rPr lang="id-ID" i="1" dirty="0"/>
              <a:t>default.</a:t>
            </a:r>
            <a:endParaRPr lang="id-ID" sz="1200" i="1" dirty="0"/>
          </a:p>
        </p:txBody>
      </p:sp>
    </p:spTree>
    <p:extLst>
      <p:ext uri="{BB962C8B-B14F-4D97-AF65-F5344CB8AC3E}">
        <p14:creationId xmlns:p14="http://schemas.microsoft.com/office/powerpoint/2010/main" val="509423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9" name="Google Shape;3176;p34">
            <a:extLst>
              <a:ext uri="{FF2B5EF4-FFF2-40B4-BE49-F238E27FC236}">
                <a16:creationId xmlns:a16="http://schemas.microsoft.com/office/drawing/2014/main" id="{6F48E44C-4B0F-42DC-AD8D-1A077B517660}"/>
              </a:ext>
            </a:extLst>
          </p:cNvPr>
          <p:cNvSpPr txBox="1">
            <a:spLocks/>
          </p:cNvSpPr>
          <p:nvPr/>
        </p:nvSpPr>
        <p:spPr>
          <a:xfrm>
            <a:off x="5204460" y="2750518"/>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klasterisasi OPTICS dengan 2 parameter berbeda pada </a:t>
            </a:r>
            <a:r>
              <a:rPr lang="id-ID" sz="1400" i="1" dirty="0"/>
              <a:t>minpts</a:t>
            </a:r>
            <a:endParaRPr lang="id-ID" sz="1200" i="1" dirty="0"/>
          </a:p>
        </p:txBody>
      </p:sp>
      <p:graphicFrame>
        <p:nvGraphicFramePr>
          <p:cNvPr id="2" name="Table 1">
            <a:extLst>
              <a:ext uri="{FF2B5EF4-FFF2-40B4-BE49-F238E27FC236}">
                <a16:creationId xmlns:a16="http://schemas.microsoft.com/office/drawing/2014/main" id="{E9F4837B-6037-483C-8ACE-6C3F52D92291}"/>
              </a:ext>
            </a:extLst>
          </p:cNvPr>
          <p:cNvGraphicFramePr>
            <a:graphicFrameLocks noGrp="1"/>
          </p:cNvGraphicFramePr>
          <p:nvPr>
            <p:extLst>
              <p:ext uri="{D42A27DB-BD31-4B8C-83A1-F6EECF244321}">
                <p14:modId xmlns:p14="http://schemas.microsoft.com/office/powerpoint/2010/main" val="3994969096"/>
              </p:ext>
            </p:extLst>
          </p:nvPr>
        </p:nvGraphicFramePr>
        <p:xfrm>
          <a:off x="911225" y="2598083"/>
          <a:ext cx="4072255" cy="877571"/>
        </p:xfrm>
        <a:graphic>
          <a:graphicData uri="http://schemas.openxmlformats.org/drawingml/2006/table">
            <a:tbl>
              <a:tblPr firstRow="1" firstCol="1" bandRow="1">
                <a:tableStyleId>{1176BA0C-36CF-444F-8144-008A9575A7CD}</a:tableStyleId>
              </a:tblPr>
              <a:tblGrid>
                <a:gridCol w="1019810">
                  <a:extLst>
                    <a:ext uri="{9D8B030D-6E8A-4147-A177-3AD203B41FA5}">
                      <a16:colId xmlns:a16="http://schemas.microsoft.com/office/drawing/2014/main" val="52980813"/>
                    </a:ext>
                  </a:extLst>
                </a:gridCol>
                <a:gridCol w="1019810">
                  <a:extLst>
                    <a:ext uri="{9D8B030D-6E8A-4147-A177-3AD203B41FA5}">
                      <a16:colId xmlns:a16="http://schemas.microsoft.com/office/drawing/2014/main" val="58251681"/>
                    </a:ext>
                  </a:extLst>
                </a:gridCol>
                <a:gridCol w="1031875">
                  <a:extLst>
                    <a:ext uri="{9D8B030D-6E8A-4147-A177-3AD203B41FA5}">
                      <a16:colId xmlns:a16="http://schemas.microsoft.com/office/drawing/2014/main" val="795104689"/>
                    </a:ext>
                  </a:extLst>
                </a:gridCol>
                <a:gridCol w="1000760">
                  <a:extLst>
                    <a:ext uri="{9D8B030D-6E8A-4147-A177-3AD203B41FA5}">
                      <a16:colId xmlns:a16="http://schemas.microsoft.com/office/drawing/2014/main" val="508064318"/>
                    </a:ext>
                  </a:extLst>
                </a:gridCol>
              </a:tblGrid>
              <a:tr h="387985">
                <a:tc>
                  <a:txBody>
                    <a:bodyPr/>
                    <a:lstStyle/>
                    <a:p>
                      <a:pPr algn="ctr">
                        <a:lnSpc>
                          <a:spcPct val="150000"/>
                        </a:lnSpc>
                        <a:spcAft>
                          <a:spcPts val="0"/>
                        </a:spcAft>
                      </a:pPr>
                      <a:r>
                        <a:rPr lang="id-ID" sz="1200" dirty="0">
                          <a:effectLst/>
                        </a:rPr>
                        <a:t>Xi score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006857"/>
                  </a:ext>
                </a:extLst>
              </a:tr>
              <a:tr h="0">
                <a:tc>
                  <a:txBody>
                    <a:bodyPr/>
                    <a:lstStyle/>
                    <a:p>
                      <a:pPr algn="ctr">
                        <a:lnSpc>
                          <a:spcPct val="150000"/>
                        </a:lnSpc>
                        <a:spcAft>
                          <a:spcPts val="0"/>
                        </a:spcAft>
                      </a:pPr>
                      <a:r>
                        <a:rPr lang="id-ID" sz="1200">
                          <a:effectLst/>
                        </a:rPr>
                        <a:t>0,05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1689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4326420"/>
                  </a:ext>
                </a:extLst>
              </a:tr>
              <a:tr h="0">
                <a:tc>
                  <a:txBody>
                    <a:bodyPr/>
                    <a:lstStyle/>
                    <a:p>
                      <a:pPr algn="ctr">
                        <a:lnSpc>
                          <a:spcPct val="150000"/>
                        </a:lnSpc>
                        <a:spcAft>
                          <a:spcPts val="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1655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4752642"/>
                  </a:ext>
                </a:extLst>
              </a:tr>
            </a:tbl>
          </a:graphicData>
        </a:graphic>
      </p:graphicFrame>
    </p:spTree>
    <p:extLst>
      <p:ext uri="{BB962C8B-B14F-4D97-AF65-F5344CB8AC3E}">
        <p14:creationId xmlns:p14="http://schemas.microsoft.com/office/powerpoint/2010/main" val="779689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pic>
        <p:nvPicPr>
          <p:cNvPr id="4" name="Picture 3">
            <a:extLst>
              <a:ext uri="{FF2B5EF4-FFF2-40B4-BE49-F238E27FC236}">
                <a16:creationId xmlns:a16="http://schemas.microsoft.com/office/drawing/2014/main" id="{8B291458-F4C9-43C2-A0E7-6F5A86D60988}"/>
              </a:ext>
            </a:extLst>
          </p:cNvPr>
          <p:cNvPicPr>
            <a:picLocks noChangeAspect="1"/>
          </p:cNvPicPr>
          <p:nvPr/>
        </p:nvPicPr>
        <p:blipFill>
          <a:blip r:embed="rId3"/>
          <a:stretch>
            <a:fillRect/>
          </a:stretch>
        </p:blipFill>
        <p:spPr>
          <a:xfrm>
            <a:off x="2518703" y="1647303"/>
            <a:ext cx="1664677" cy="640608"/>
          </a:xfrm>
          <a:prstGeom prst="rect">
            <a:avLst/>
          </a:prstGeom>
        </p:spPr>
      </p:pic>
      <p:pic>
        <p:nvPicPr>
          <p:cNvPr id="6" name="Picture 5">
            <a:extLst>
              <a:ext uri="{FF2B5EF4-FFF2-40B4-BE49-F238E27FC236}">
                <a16:creationId xmlns:a16="http://schemas.microsoft.com/office/drawing/2014/main" id="{120D5B52-1303-44CE-AE1A-E177C82A2EEE}"/>
              </a:ext>
            </a:extLst>
          </p:cNvPr>
          <p:cNvPicPr>
            <a:picLocks noChangeAspect="1"/>
          </p:cNvPicPr>
          <p:nvPr/>
        </p:nvPicPr>
        <p:blipFill>
          <a:blip r:embed="rId4"/>
          <a:stretch>
            <a:fillRect/>
          </a:stretch>
        </p:blipFill>
        <p:spPr>
          <a:xfrm>
            <a:off x="963840" y="1647303"/>
            <a:ext cx="1225485" cy="495300"/>
          </a:xfrm>
          <a:prstGeom prst="rect">
            <a:avLst/>
          </a:prstGeom>
        </p:spPr>
      </p:pic>
      <p:sp>
        <p:nvSpPr>
          <p:cNvPr id="10" name="Google Shape;3176;p34">
            <a:extLst>
              <a:ext uri="{FF2B5EF4-FFF2-40B4-BE49-F238E27FC236}">
                <a16:creationId xmlns:a16="http://schemas.microsoft.com/office/drawing/2014/main" id="{52D8A21F-A55B-45BC-A466-0FDFF07178E1}"/>
              </a:ext>
            </a:extLst>
          </p:cNvPr>
          <p:cNvSpPr txBox="1">
            <a:spLocks/>
          </p:cNvSpPr>
          <p:nvPr/>
        </p:nvSpPr>
        <p:spPr>
          <a:xfrm>
            <a:off x="1717812" y="1471379"/>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2</a:t>
            </a:r>
            <a:endParaRPr lang="en-ID" sz="1000" dirty="0"/>
          </a:p>
        </p:txBody>
      </p:sp>
      <p:sp>
        <p:nvSpPr>
          <p:cNvPr id="11" name="Google Shape;3176;p34">
            <a:extLst>
              <a:ext uri="{FF2B5EF4-FFF2-40B4-BE49-F238E27FC236}">
                <a16:creationId xmlns:a16="http://schemas.microsoft.com/office/drawing/2014/main" id="{0F9F2562-0AF4-4AC9-8C03-F5466D29B53F}"/>
              </a:ext>
            </a:extLst>
          </p:cNvPr>
          <p:cNvSpPr txBox="1">
            <a:spLocks/>
          </p:cNvSpPr>
          <p:nvPr/>
        </p:nvSpPr>
        <p:spPr>
          <a:xfrm>
            <a:off x="185243" y="1471379"/>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1</a:t>
            </a:r>
            <a:endParaRPr lang="en-ID" sz="1000" dirty="0"/>
          </a:p>
        </p:txBody>
      </p:sp>
      <p:sp>
        <p:nvSpPr>
          <p:cNvPr id="13" name="Google Shape;3176;p34">
            <a:extLst>
              <a:ext uri="{FF2B5EF4-FFF2-40B4-BE49-F238E27FC236}">
                <a16:creationId xmlns:a16="http://schemas.microsoft.com/office/drawing/2014/main" id="{9B9C57C3-2991-4096-B430-44CA4904C767}"/>
              </a:ext>
            </a:extLst>
          </p:cNvPr>
          <p:cNvSpPr txBox="1">
            <a:spLocks/>
          </p:cNvSpPr>
          <p:nvPr/>
        </p:nvSpPr>
        <p:spPr>
          <a:xfrm>
            <a:off x="1664970" y="3204622"/>
            <a:ext cx="5814060"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dirty="0"/>
              <a:t>Data hasil </a:t>
            </a:r>
            <a:r>
              <a:rPr lang="en-ID" dirty="0" err="1"/>
              <a:t>klasterisasi</a:t>
            </a:r>
            <a:r>
              <a:rPr lang="en-ID" dirty="0"/>
              <a:t> tweet dengan DBSCAN dan OPTICS divisualisasikan menggunakan tanda poin berwarna yang saling menunjukkan </a:t>
            </a:r>
            <a:r>
              <a:rPr lang="en-ID" dirty="0" err="1"/>
              <a:t>klaster</a:t>
            </a:r>
            <a:r>
              <a:rPr lang="en-ID" dirty="0"/>
              <a:t> masing-masing </a:t>
            </a:r>
            <a:r>
              <a:rPr lang="id-ID" dirty="0"/>
              <a:t>sampel dokumen.</a:t>
            </a:r>
            <a:endParaRPr lang="en-ID" sz="1000" dirty="0"/>
          </a:p>
        </p:txBody>
      </p:sp>
    </p:spTree>
    <p:extLst>
      <p:ext uri="{BB962C8B-B14F-4D97-AF65-F5344CB8AC3E}">
        <p14:creationId xmlns:p14="http://schemas.microsoft.com/office/powerpoint/2010/main" val="140652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pic>
        <p:nvPicPr>
          <p:cNvPr id="9" name="Picture 8" descr="A map of the world with points&#10;&#10;Description automatically generated">
            <a:extLst>
              <a:ext uri="{FF2B5EF4-FFF2-40B4-BE49-F238E27FC236}">
                <a16:creationId xmlns:a16="http://schemas.microsoft.com/office/drawing/2014/main" id="{79096DBE-4FD3-428D-9211-A7391752A89F}"/>
              </a:ext>
            </a:extLst>
          </p:cNvPr>
          <p:cNvPicPr/>
          <p:nvPr/>
        </p:nvPicPr>
        <p:blipFill>
          <a:blip r:embed="rId3"/>
          <a:stretch>
            <a:fillRect/>
          </a:stretch>
        </p:blipFill>
        <p:spPr>
          <a:xfrm>
            <a:off x="720000" y="1658640"/>
            <a:ext cx="6171552" cy="2920994"/>
          </a:xfrm>
          <a:prstGeom prst="rect">
            <a:avLst/>
          </a:prstGeom>
        </p:spPr>
      </p:pic>
      <p:sp>
        <p:nvSpPr>
          <p:cNvPr id="12" name="Google Shape;3176;p34">
            <a:extLst>
              <a:ext uri="{FF2B5EF4-FFF2-40B4-BE49-F238E27FC236}">
                <a16:creationId xmlns:a16="http://schemas.microsoft.com/office/drawing/2014/main" id="{C65B32D2-59D8-4776-A913-7F3437106C56}"/>
              </a:ext>
            </a:extLst>
          </p:cNvPr>
          <p:cNvSpPr txBox="1">
            <a:spLocks/>
          </p:cNvSpPr>
          <p:nvPr/>
        </p:nvSpPr>
        <p:spPr>
          <a:xfrm>
            <a:off x="7235150" y="2571750"/>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Peta hasil klasterisasi DBSCAN</a:t>
            </a:r>
            <a:endParaRPr lang="en-ID" sz="1000" dirty="0"/>
          </a:p>
        </p:txBody>
      </p:sp>
    </p:spTree>
    <p:extLst>
      <p:ext uri="{BB962C8B-B14F-4D97-AF65-F5344CB8AC3E}">
        <p14:creationId xmlns:p14="http://schemas.microsoft.com/office/powerpoint/2010/main" val="2485756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sp>
        <p:nvSpPr>
          <p:cNvPr id="12" name="Google Shape;3176;p34">
            <a:extLst>
              <a:ext uri="{FF2B5EF4-FFF2-40B4-BE49-F238E27FC236}">
                <a16:creationId xmlns:a16="http://schemas.microsoft.com/office/drawing/2014/main" id="{C65B32D2-59D8-4776-A913-7F3437106C56}"/>
              </a:ext>
            </a:extLst>
          </p:cNvPr>
          <p:cNvSpPr txBox="1">
            <a:spLocks/>
          </p:cNvSpPr>
          <p:nvPr/>
        </p:nvSpPr>
        <p:spPr>
          <a:xfrm>
            <a:off x="7235150" y="2571750"/>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Peta hasil klasterisasi OPTICS</a:t>
            </a:r>
            <a:endParaRPr lang="en-ID" sz="1000" dirty="0"/>
          </a:p>
        </p:txBody>
      </p:sp>
      <p:pic>
        <p:nvPicPr>
          <p:cNvPr id="6" name="Picture 5" descr="A picture containing map, text&#10;&#10;Description automatically generated">
            <a:extLst>
              <a:ext uri="{FF2B5EF4-FFF2-40B4-BE49-F238E27FC236}">
                <a16:creationId xmlns:a16="http://schemas.microsoft.com/office/drawing/2014/main" id="{B7789B68-9463-4618-98D4-566D17980E9E}"/>
              </a:ext>
            </a:extLst>
          </p:cNvPr>
          <p:cNvPicPr/>
          <p:nvPr/>
        </p:nvPicPr>
        <p:blipFill>
          <a:blip r:embed="rId3"/>
          <a:stretch>
            <a:fillRect/>
          </a:stretch>
        </p:blipFill>
        <p:spPr>
          <a:xfrm>
            <a:off x="686448" y="1591310"/>
            <a:ext cx="6506116" cy="3041650"/>
          </a:xfrm>
          <a:prstGeom prst="rect">
            <a:avLst/>
          </a:prstGeom>
        </p:spPr>
      </p:pic>
    </p:spTree>
    <p:extLst>
      <p:ext uri="{BB962C8B-B14F-4D97-AF65-F5344CB8AC3E}">
        <p14:creationId xmlns:p14="http://schemas.microsoft.com/office/powerpoint/2010/main" val="2531004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7" name="Google Shape;3176;p34">
            <a:extLst>
              <a:ext uri="{FF2B5EF4-FFF2-40B4-BE49-F238E27FC236}">
                <a16:creationId xmlns:a16="http://schemas.microsoft.com/office/drawing/2014/main" id="{351FCC4C-7A26-477A-9456-2BC335A9EA85}"/>
              </a:ext>
            </a:extLst>
          </p:cNvPr>
          <p:cNvSpPr txBox="1">
            <a:spLocks/>
          </p:cNvSpPr>
          <p:nvPr/>
        </p:nvSpPr>
        <p:spPr>
          <a:xfrm>
            <a:off x="2042484" y="1802849"/>
            <a:ext cx="516603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Tahap evaluasi hasil </a:t>
            </a:r>
            <a:r>
              <a:rPr lang="id-ID" sz="1400" i="1" dirty="0"/>
              <a:t>clustering</a:t>
            </a:r>
            <a:r>
              <a:rPr lang="id-ID" sz="1400" dirty="0"/>
              <a:t> DBSCAN dan OPTICS menggunakan </a:t>
            </a:r>
            <a:r>
              <a:rPr lang="id-ID" sz="1400" i="1" dirty="0"/>
              <a:t>silhouette coefficient</a:t>
            </a:r>
            <a:r>
              <a:rPr lang="id-ID" sz="1400" dirty="0"/>
              <a:t>. Evaluasi dilakukan pada beberapa sampel epsilon – minpts pada DBSCAN, dan </a:t>
            </a:r>
            <a:r>
              <a:rPr lang="id-ID" sz="1400" i="1" dirty="0"/>
              <a:t>xi</a:t>
            </a:r>
            <a:r>
              <a:rPr lang="id-ID" sz="1400" dirty="0"/>
              <a:t> </a:t>
            </a:r>
            <a:r>
              <a:rPr lang="id-ID" sz="1400" i="1" dirty="0"/>
              <a:t>score</a:t>
            </a:r>
            <a:r>
              <a:rPr lang="id-ID" sz="1400" dirty="0"/>
              <a:t> – minpts pada OPTICS. </a:t>
            </a:r>
            <a:endParaRPr lang="en-ID" sz="900" dirty="0"/>
          </a:p>
        </p:txBody>
      </p:sp>
      <p:sp>
        <p:nvSpPr>
          <p:cNvPr id="9" name="Text Box 46">
            <a:extLst>
              <a:ext uri="{FF2B5EF4-FFF2-40B4-BE49-F238E27FC236}">
                <a16:creationId xmlns:a16="http://schemas.microsoft.com/office/drawing/2014/main" id="{F6C49D55-A503-456E-B461-A5A546E3E64D}"/>
              </a:ext>
            </a:extLst>
          </p:cNvPr>
          <p:cNvSpPr txBox="1"/>
          <p:nvPr/>
        </p:nvSpPr>
        <p:spPr>
          <a:xfrm>
            <a:off x="1120464" y="3074669"/>
            <a:ext cx="4777740" cy="1459230"/>
          </a:xfrm>
          <a:prstGeom prst="rect">
            <a:avLst/>
          </a:prstGeom>
          <a:solidFill>
            <a:schemeClr val="lt1"/>
          </a:solidFill>
          <a:ln w="9525">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Mulai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Mendapatkan hasil klaster DBSCAN / OPTICS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Menjalankan library </a:t>
            </a:r>
            <a:r>
              <a:rPr lang="id-ID" sz="1200" i="1">
                <a:effectLst/>
                <a:latin typeface="Times New Roman" panose="02020603050405020304" pitchFamily="18" charset="0"/>
                <a:ea typeface="Calibri" panose="020F0502020204030204" pitchFamily="34" charset="0"/>
                <a:cs typeface="Times New Roman" panose="02020603050405020304" pitchFamily="18" charset="0"/>
              </a:rPr>
              <a:t>silhouette_score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Menampilkan hasil </a:t>
            </a:r>
            <a:r>
              <a:rPr lang="id-ID" sz="1200" i="1">
                <a:effectLst/>
                <a:latin typeface="Times New Roman" panose="02020603050405020304" pitchFamily="18" charset="0"/>
                <a:ea typeface="Calibri" panose="020F0502020204030204" pitchFamily="34" charset="0"/>
                <a:cs typeface="Times New Roman" panose="02020603050405020304" pitchFamily="18" charset="0"/>
              </a:rPr>
              <a:t>silhouette coefficient </a:t>
            </a:r>
            <a:r>
              <a:rPr lang="id-ID" sz="1200">
                <a:effectLst/>
                <a:latin typeface="Times New Roman" panose="02020603050405020304" pitchFamily="18" charset="0"/>
                <a:ea typeface="Calibri" panose="020F0502020204030204" pitchFamily="34" charset="0"/>
                <a:cs typeface="Times New Roman" panose="02020603050405020304" pitchFamily="18" charset="0"/>
              </a:rPr>
              <a:t>dengan plot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Selesai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Google Shape;3176;p34">
            <a:extLst>
              <a:ext uri="{FF2B5EF4-FFF2-40B4-BE49-F238E27FC236}">
                <a16:creationId xmlns:a16="http://schemas.microsoft.com/office/drawing/2014/main" id="{DED8346A-9285-4D64-93D1-47DF48C6AC44}"/>
              </a:ext>
            </a:extLst>
          </p:cNvPr>
          <p:cNvSpPr txBox="1">
            <a:spLocks/>
          </p:cNvSpPr>
          <p:nvPr/>
        </p:nvSpPr>
        <p:spPr>
          <a:xfrm>
            <a:off x="6545256" y="3419834"/>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i="1" dirty="0"/>
              <a:t>Pseudocode </a:t>
            </a:r>
            <a:r>
              <a:rPr lang="id-ID" sz="1100" dirty="0"/>
              <a:t>evaluasi klasterisasi oleh </a:t>
            </a:r>
            <a:r>
              <a:rPr lang="id-ID" sz="1100" i="1" dirty="0"/>
              <a:t>silhouette coefficient</a:t>
            </a:r>
            <a:endParaRPr lang="en-ID" sz="1000" dirty="0"/>
          </a:p>
        </p:txBody>
      </p:sp>
    </p:spTree>
    <p:extLst>
      <p:ext uri="{BB962C8B-B14F-4D97-AF65-F5344CB8AC3E}">
        <p14:creationId xmlns:p14="http://schemas.microsoft.com/office/powerpoint/2010/main" val="3861999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graphicFrame>
        <p:nvGraphicFramePr>
          <p:cNvPr id="2" name="Table 1">
            <a:extLst>
              <a:ext uri="{FF2B5EF4-FFF2-40B4-BE49-F238E27FC236}">
                <a16:creationId xmlns:a16="http://schemas.microsoft.com/office/drawing/2014/main" id="{5A7E7EFC-966E-4A56-BEEC-DEC5045EA345}"/>
              </a:ext>
            </a:extLst>
          </p:cNvPr>
          <p:cNvGraphicFramePr>
            <a:graphicFrameLocks noGrp="1"/>
          </p:cNvGraphicFramePr>
          <p:nvPr>
            <p:extLst>
              <p:ext uri="{D42A27DB-BD31-4B8C-83A1-F6EECF244321}">
                <p14:modId xmlns:p14="http://schemas.microsoft.com/office/powerpoint/2010/main" val="4153794693"/>
              </p:ext>
            </p:extLst>
          </p:nvPr>
        </p:nvGraphicFramePr>
        <p:xfrm>
          <a:off x="1446529" y="2471260"/>
          <a:ext cx="6250939" cy="1498285"/>
        </p:xfrm>
        <a:graphic>
          <a:graphicData uri="http://schemas.openxmlformats.org/drawingml/2006/table">
            <a:tbl>
              <a:tblPr firstRow="1" firstCol="1" bandRow="1">
                <a:tableStyleId>{1176BA0C-36CF-444F-8144-008A9575A7CD}</a:tableStyleId>
              </a:tblPr>
              <a:tblGrid>
                <a:gridCol w="1247391">
                  <a:extLst>
                    <a:ext uri="{9D8B030D-6E8A-4147-A177-3AD203B41FA5}">
                      <a16:colId xmlns:a16="http://schemas.microsoft.com/office/drawing/2014/main" val="1677536295"/>
                    </a:ext>
                  </a:extLst>
                </a:gridCol>
                <a:gridCol w="1262149">
                  <a:extLst>
                    <a:ext uri="{9D8B030D-6E8A-4147-A177-3AD203B41FA5}">
                      <a16:colId xmlns:a16="http://schemas.microsoft.com/office/drawing/2014/main" val="3819245739"/>
                    </a:ext>
                  </a:extLst>
                </a:gridCol>
                <a:gridCol w="1262149">
                  <a:extLst>
                    <a:ext uri="{9D8B030D-6E8A-4147-A177-3AD203B41FA5}">
                      <a16:colId xmlns:a16="http://schemas.microsoft.com/office/drawing/2014/main" val="1360432289"/>
                    </a:ext>
                  </a:extLst>
                </a:gridCol>
                <a:gridCol w="1239625">
                  <a:extLst>
                    <a:ext uri="{9D8B030D-6E8A-4147-A177-3AD203B41FA5}">
                      <a16:colId xmlns:a16="http://schemas.microsoft.com/office/drawing/2014/main" val="2105489653"/>
                    </a:ext>
                  </a:extLst>
                </a:gridCol>
                <a:gridCol w="1239625">
                  <a:extLst>
                    <a:ext uri="{9D8B030D-6E8A-4147-A177-3AD203B41FA5}">
                      <a16:colId xmlns:a16="http://schemas.microsoft.com/office/drawing/2014/main" val="2939654719"/>
                    </a:ext>
                  </a:extLst>
                </a:gridCol>
              </a:tblGrid>
              <a:tr h="387985">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eps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dirty="0">
                          <a:effectLst/>
                        </a:rPr>
                        <a:t>Jumlah </a:t>
                      </a:r>
                      <a:r>
                        <a:rPr lang="en-US" sz="1000" dirty="0" err="1">
                          <a:effectLst/>
                        </a:rPr>
                        <a:t>Klaster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Noise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Silhouette </a:t>
                      </a:r>
                      <a:r>
                        <a:rPr lang="en-US" sz="1200" dirty="0" err="1">
                          <a:effectLst/>
                        </a:rPr>
                        <a:t>Coeffiecient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5428958"/>
                  </a:ext>
                </a:extLst>
              </a:tr>
              <a:tr h="0">
                <a:tc rowSpan="2">
                  <a:txBody>
                    <a:bodyPr/>
                    <a:lstStyle/>
                    <a:p>
                      <a:pPr algn="ctr">
                        <a:lnSpc>
                          <a:spcPct val="150000"/>
                        </a:lnSpc>
                        <a:spcAft>
                          <a:spcPts val="0"/>
                        </a:spcAft>
                      </a:pPr>
                      <a:r>
                        <a:rPr lang="en-US"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826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0014497934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8586"/>
                  </a:ext>
                </a:extLst>
              </a:tr>
              <a:tr h="0">
                <a:tc vMerge="1">
                  <a:txBody>
                    <a:bodyPr/>
                    <a:lstStyle/>
                    <a:p>
                      <a:endParaRPr lang="en-ID"/>
                    </a:p>
                  </a:txBody>
                  <a:tcPr/>
                </a:tc>
                <a:tc>
                  <a:txBody>
                    <a:bodyPr/>
                    <a:lstStyle/>
                    <a:p>
                      <a:pPr algn="ctr">
                        <a:lnSpc>
                          <a:spcPct val="150000"/>
                        </a:lnSpc>
                        <a:spcAft>
                          <a:spcPts val="0"/>
                        </a:spcAft>
                      </a:pPr>
                      <a:r>
                        <a:rPr lang="en-US" sz="1200" dirty="0">
                          <a:effectLst/>
                        </a:rPr>
                        <a:t>1,35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18</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0056921409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630814"/>
                  </a:ext>
                </a:extLst>
              </a:tr>
              <a:tr h="0">
                <a:tc rowSpan="2">
                  <a:txBody>
                    <a:bodyPr/>
                    <a:lstStyle/>
                    <a:p>
                      <a:pPr algn="ctr">
                        <a:lnSpc>
                          <a:spcPct val="150000"/>
                        </a:lnSpc>
                        <a:spcAft>
                          <a:spcPts val="0"/>
                        </a:spcAft>
                      </a:pPr>
                      <a:r>
                        <a:rPr lang="en-US"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1056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0024541545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8932524"/>
                  </a:ext>
                </a:extLst>
              </a:tr>
              <a:tr h="0">
                <a:tc vMerge="1">
                  <a:txBody>
                    <a:bodyPr/>
                    <a:lstStyle/>
                    <a:p>
                      <a:endParaRPr lang="en-ID"/>
                    </a:p>
                  </a:txBody>
                  <a:tcPr/>
                </a:tc>
                <a:tc>
                  <a:txBody>
                    <a:bodyPr/>
                    <a:lstStyle/>
                    <a:p>
                      <a:pPr algn="ctr">
                        <a:lnSpc>
                          <a:spcPct val="150000"/>
                        </a:lnSpc>
                        <a:spcAft>
                          <a:spcPts val="0"/>
                        </a:spcAft>
                      </a:pPr>
                      <a:r>
                        <a:rPr lang="en-US" sz="1200" b="1" dirty="0">
                          <a:effectLst/>
                        </a:rPr>
                        <a:t>1,35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1</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19</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0</a:t>
                      </a:r>
                      <a:r>
                        <a:rPr lang="id-ID" sz="1200" b="1" dirty="0">
                          <a:effectLst/>
                        </a:rPr>
                        <a:t>,</a:t>
                      </a:r>
                      <a:r>
                        <a:rPr lang="en-US" sz="1200" b="1" dirty="0">
                          <a:effectLst/>
                        </a:rPr>
                        <a:t>0056951958</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0009976"/>
                  </a:ext>
                </a:extLst>
              </a:tr>
            </a:tbl>
          </a:graphicData>
        </a:graphic>
      </p:graphicFrame>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1655585" y="1702359"/>
            <a:ext cx="583282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t>
            </a:r>
            <a:r>
              <a:rPr lang="id-ID" sz="1200" i="1" dirty="0"/>
              <a:t>silhouette coefficient </a:t>
            </a:r>
            <a:r>
              <a:rPr lang="id-ID" sz="1200" dirty="0"/>
              <a:t>algoritm DBSCAN</a:t>
            </a:r>
            <a:endParaRPr lang="en-ID" sz="1050" dirty="0"/>
          </a:p>
        </p:txBody>
      </p:sp>
    </p:spTree>
    <p:extLst>
      <p:ext uri="{BB962C8B-B14F-4D97-AF65-F5344CB8AC3E}">
        <p14:creationId xmlns:p14="http://schemas.microsoft.com/office/powerpoint/2010/main" val="382411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647983" y="1918387"/>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plot </a:t>
            </a:r>
            <a:r>
              <a:rPr lang="id-ID" sz="1200" i="1" dirty="0"/>
              <a:t>silhouette coefficient </a:t>
            </a:r>
          </a:p>
          <a:p>
            <a:pPr marL="0" indent="0" algn="ctr"/>
            <a:r>
              <a:rPr lang="id-ID" sz="1200" dirty="0"/>
              <a:t>algoritma DBSCAN</a:t>
            </a:r>
            <a:endParaRPr lang="en-ID" sz="1050" dirty="0"/>
          </a:p>
        </p:txBody>
      </p:sp>
      <p:pic>
        <p:nvPicPr>
          <p:cNvPr id="6" name="Picture 5" descr="A graph with a line&#10;&#10;Description automatically generated">
            <a:extLst>
              <a:ext uri="{FF2B5EF4-FFF2-40B4-BE49-F238E27FC236}">
                <a16:creationId xmlns:a16="http://schemas.microsoft.com/office/drawing/2014/main" id="{BE31F5BD-4DA4-423C-98CF-10101E963288}"/>
              </a:ext>
            </a:extLst>
          </p:cNvPr>
          <p:cNvPicPr/>
          <p:nvPr/>
        </p:nvPicPr>
        <p:blipFill>
          <a:blip r:embed="rId3">
            <a:extLst>
              <a:ext uri="{28A0092B-C50C-407E-A947-70E740481C1C}">
                <a14:useLocalDpi xmlns:a14="http://schemas.microsoft.com/office/drawing/2010/main" val="0"/>
              </a:ext>
            </a:extLst>
          </a:blip>
          <a:stretch>
            <a:fillRect/>
          </a:stretch>
        </p:blipFill>
        <p:spPr>
          <a:xfrm>
            <a:off x="4026294" y="1071703"/>
            <a:ext cx="4660221" cy="3557915"/>
          </a:xfrm>
          <a:prstGeom prst="rect">
            <a:avLst/>
          </a:prstGeom>
        </p:spPr>
      </p:pic>
      <p:graphicFrame>
        <p:nvGraphicFramePr>
          <p:cNvPr id="3" name="Table 2">
            <a:extLst>
              <a:ext uri="{FF2B5EF4-FFF2-40B4-BE49-F238E27FC236}">
                <a16:creationId xmlns:a16="http://schemas.microsoft.com/office/drawing/2014/main" id="{F402B230-2B4F-4D5C-82AE-5F7BB32A4C7D}"/>
              </a:ext>
            </a:extLst>
          </p:cNvPr>
          <p:cNvGraphicFramePr>
            <a:graphicFrameLocks noGrp="1"/>
          </p:cNvGraphicFramePr>
          <p:nvPr>
            <p:extLst>
              <p:ext uri="{D42A27DB-BD31-4B8C-83A1-F6EECF244321}">
                <p14:modId xmlns:p14="http://schemas.microsoft.com/office/powerpoint/2010/main" val="2036817696"/>
              </p:ext>
            </p:extLst>
          </p:nvPr>
        </p:nvGraphicFramePr>
        <p:xfrm>
          <a:off x="252413" y="3396616"/>
          <a:ext cx="3467016" cy="865188"/>
        </p:xfrm>
        <a:graphic>
          <a:graphicData uri="http://schemas.openxmlformats.org/drawingml/2006/table">
            <a:tbl>
              <a:tblPr firstRow="1" firstCol="1" bandRow="1">
                <a:tableStyleId>{1176BA0C-36CF-444F-8144-008A9575A7CD}</a:tableStyleId>
              </a:tblPr>
              <a:tblGrid>
                <a:gridCol w="691852">
                  <a:extLst>
                    <a:ext uri="{9D8B030D-6E8A-4147-A177-3AD203B41FA5}">
                      <a16:colId xmlns:a16="http://schemas.microsoft.com/office/drawing/2014/main" val="4032155462"/>
                    </a:ext>
                  </a:extLst>
                </a:gridCol>
                <a:gridCol w="700037">
                  <a:extLst>
                    <a:ext uri="{9D8B030D-6E8A-4147-A177-3AD203B41FA5}">
                      <a16:colId xmlns:a16="http://schemas.microsoft.com/office/drawing/2014/main" val="3352189427"/>
                    </a:ext>
                  </a:extLst>
                </a:gridCol>
                <a:gridCol w="700037">
                  <a:extLst>
                    <a:ext uri="{9D8B030D-6E8A-4147-A177-3AD203B41FA5}">
                      <a16:colId xmlns:a16="http://schemas.microsoft.com/office/drawing/2014/main" val="2618692554"/>
                    </a:ext>
                  </a:extLst>
                </a:gridCol>
                <a:gridCol w="687545">
                  <a:extLst>
                    <a:ext uri="{9D8B030D-6E8A-4147-A177-3AD203B41FA5}">
                      <a16:colId xmlns:a16="http://schemas.microsoft.com/office/drawing/2014/main" val="3809869817"/>
                    </a:ext>
                  </a:extLst>
                </a:gridCol>
                <a:gridCol w="687545">
                  <a:extLst>
                    <a:ext uri="{9D8B030D-6E8A-4147-A177-3AD203B41FA5}">
                      <a16:colId xmlns:a16="http://schemas.microsoft.com/office/drawing/2014/main" val="4132213004"/>
                    </a:ext>
                  </a:extLst>
                </a:gridCol>
              </a:tblGrid>
              <a:tr h="0">
                <a:tc>
                  <a:txBody>
                    <a:bodyPr/>
                    <a:lstStyle/>
                    <a:p>
                      <a:pPr algn="ctr">
                        <a:lnSpc>
                          <a:spcPct val="150000"/>
                        </a:lnSpc>
                        <a:spcAft>
                          <a:spcPts val="0"/>
                        </a:spcAft>
                      </a:pPr>
                      <a:r>
                        <a:rPr lang="en-US" sz="1100" dirty="0" err="1">
                          <a:effectLst/>
                        </a:rPr>
                        <a:t>minpts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dirty="0">
                          <a:effectLst/>
                        </a:rPr>
                        <a:t>eps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900" dirty="0">
                          <a:effectLst/>
                        </a:rPr>
                        <a:t>Jumlah </a:t>
                      </a:r>
                      <a:r>
                        <a:rPr lang="en-US" sz="900" dirty="0" err="1">
                          <a:effectLst/>
                        </a:rPr>
                        <a:t>Klaster</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dirty="0">
                          <a:effectLst/>
                        </a:rPr>
                        <a:t>Noise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900" dirty="0">
                          <a:effectLst/>
                        </a:rPr>
                        <a:t>Silhouette Coefficient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9536779"/>
                  </a:ext>
                </a:extLst>
              </a:tr>
              <a:tr h="0">
                <a:tc>
                  <a:txBody>
                    <a:bodyPr/>
                    <a:lstStyle/>
                    <a:p>
                      <a:pPr algn="ctr">
                        <a:lnSpc>
                          <a:spcPct val="150000"/>
                        </a:lnSpc>
                        <a:spcAft>
                          <a:spcPts val="0"/>
                        </a:spcAft>
                      </a:pPr>
                      <a:r>
                        <a:rPr lang="en-US"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1,35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19</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b="1" dirty="0">
                          <a:effectLst/>
                        </a:rPr>
                        <a:t>0</a:t>
                      </a:r>
                      <a:r>
                        <a:rPr lang="id-ID" sz="1100" b="1" dirty="0">
                          <a:effectLst/>
                        </a:rPr>
                        <a:t>,</a:t>
                      </a:r>
                      <a:r>
                        <a:rPr lang="en-US" sz="1100" b="1" dirty="0">
                          <a:effectLst/>
                        </a:rPr>
                        <a:t>0056951958</a:t>
                      </a:r>
                      <a:endParaRPr lang="en-ID" sz="105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1850141"/>
                  </a:ext>
                </a:extLst>
              </a:tr>
            </a:tbl>
          </a:graphicData>
        </a:graphic>
      </p:graphicFrame>
    </p:spTree>
    <p:extLst>
      <p:ext uri="{BB962C8B-B14F-4D97-AF65-F5344CB8AC3E}">
        <p14:creationId xmlns:p14="http://schemas.microsoft.com/office/powerpoint/2010/main" val="2545998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742667" y="2374675"/>
            <a:ext cx="583282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t>
            </a:r>
            <a:r>
              <a:rPr lang="id-ID" sz="1200" i="1" dirty="0"/>
              <a:t>silhouette coefficient </a:t>
            </a:r>
            <a:r>
              <a:rPr lang="id-ID" sz="1200" dirty="0"/>
              <a:t>algoritm OPTICS</a:t>
            </a:r>
            <a:endParaRPr lang="en-ID" sz="1050" dirty="0"/>
          </a:p>
        </p:txBody>
      </p:sp>
      <p:graphicFrame>
        <p:nvGraphicFramePr>
          <p:cNvPr id="3" name="Table 2">
            <a:extLst>
              <a:ext uri="{FF2B5EF4-FFF2-40B4-BE49-F238E27FC236}">
                <a16:creationId xmlns:a16="http://schemas.microsoft.com/office/drawing/2014/main" id="{F1E4D328-4340-498E-B6DB-3DA8B3D7B96F}"/>
              </a:ext>
            </a:extLst>
          </p:cNvPr>
          <p:cNvGraphicFramePr>
            <a:graphicFrameLocks noGrp="1"/>
          </p:cNvGraphicFramePr>
          <p:nvPr>
            <p:extLst>
              <p:ext uri="{D42A27DB-BD31-4B8C-83A1-F6EECF244321}">
                <p14:modId xmlns:p14="http://schemas.microsoft.com/office/powerpoint/2010/main" val="1560922199"/>
              </p:ext>
            </p:extLst>
          </p:nvPr>
        </p:nvGraphicFramePr>
        <p:xfrm>
          <a:off x="686448" y="1563051"/>
          <a:ext cx="6040437" cy="1008699"/>
        </p:xfrm>
        <a:graphic>
          <a:graphicData uri="http://schemas.openxmlformats.org/drawingml/2006/table">
            <a:tbl>
              <a:tblPr firstRow="1" firstCol="1" bandRow="1">
                <a:tableStyleId>{1176BA0C-36CF-444F-8144-008A9575A7CD}</a:tableStyleId>
              </a:tblPr>
              <a:tblGrid>
                <a:gridCol w="1205385">
                  <a:extLst>
                    <a:ext uri="{9D8B030D-6E8A-4147-A177-3AD203B41FA5}">
                      <a16:colId xmlns:a16="http://schemas.microsoft.com/office/drawing/2014/main" val="4067713633"/>
                    </a:ext>
                  </a:extLst>
                </a:gridCol>
                <a:gridCol w="1219646">
                  <a:extLst>
                    <a:ext uri="{9D8B030D-6E8A-4147-A177-3AD203B41FA5}">
                      <a16:colId xmlns:a16="http://schemas.microsoft.com/office/drawing/2014/main" val="2518232835"/>
                    </a:ext>
                  </a:extLst>
                </a:gridCol>
                <a:gridCol w="1219646">
                  <a:extLst>
                    <a:ext uri="{9D8B030D-6E8A-4147-A177-3AD203B41FA5}">
                      <a16:colId xmlns:a16="http://schemas.microsoft.com/office/drawing/2014/main" val="1072019906"/>
                    </a:ext>
                  </a:extLst>
                </a:gridCol>
                <a:gridCol w="1197880">
                  <a:extLst>
                    <a:ext uri="{9D8B030D-6E8A-4147-A177-3AD203B41FA5}">
                      <a16:colId xmlns:a16="http://schemas.microsoft.com/office/drawing/2014/main" val="1379093513"/>
                    </a:ext>
                  </a:extLst>
                </a:gridCol>
                <a:gridCol w="1197880">
                  <a:extLst>
                    <a:ext uri="{9D8B030D-6E8A-4147-A177-3AD203B41FA5}">
                      <a16:colId xmlns:a16="http://schemas.microsoft.com/office/drawing/2014/main" val="2999854487"/>
                    </a:ext>
                  </a:extLst>
                </a:gridCol>
              </a:tblGrid>
              <a:tr h="387985">
                <a:tc>
                  <a:txBody>
                    <a:bodyPr/>
                    <a:lstStyle/>
                    <a:p>
                      <a:pPr algn="ctr">
                        <a:lnSpc>
                          <a:spcPct val="150000"/>
                        </a:lnSpc>
                        <a:spcAft>
                          <a:spcPts val="0"/>
                        </a:spcAft>
                      </a:pPr>
                      <a:r>
                        <a:rPr lang="id-ID" sz="1200" dirty="0">
                          <a:effectLst/>
                        </a:rPr>
                        <a:t>Xi score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Silhouette Coeffiecient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665814"/>
                  </a:ext>
                </a:extLst>
              </a:tr>
              <a:tr h="0">
                <a:tc rowSpan="2">
                  <a:txBody>
                    <a:bodyPr/>
                    <a:lstStyle/>
                    <a:p>
                      <a:pPr algn="ctr">
                        <a:lnSpc>
                          <a:spcPct val="150000"/>
                        </a:lnSpc>
                        <a:spcAft>
                          <a:spcPts val="0"/>
                        </a:spcAft>
                      </a:pPr>
                      <a:r>
                        <a:rPr lang="id-ID" sz="1200" b="1" dirty="0">
                          <a:effectLst/>
                        </a:rPr>
                        <a:t>0,05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1689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a:effectLst/>
                        </a:rPr>
                        <a:t>0</a:t>
                      </a:r>
                      <a:r>
                        <a:rPr lang="id-ID" sz="1200">
                          <a:effectLst/>
                        </a:rPr>
                        <a:t>,</a:t>
                      </a:r>
                      <a:r>
                        <a:rPr lang="en-ID" sz="1200">
                          <a:effectLst/>
                        </a:rPr>
                        <a:t>6431164255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999787"/>
                  </a:ext>
                </a:extLst>
              </a:tr>
              <a:tr h="0">
                <a:tc vMerge="1">
                  <a:txBody>
                    <a:bodyPr/>
                    <a:lstStyle/>
                    <a:p>
                      <a:endParaRPr lang="en-ID"/>
                    </a:p>
                  </a:txBody>
                  <a:tcPr/>
                </a:tc>
                <a:tc>
                  <a:txBody>
                    <a:bodyPr/>
                    <a:lstStyle/>
                    <a:p>
                      <a:pPr algn="ctr">
                        <a:lnSpc>
                          <a:spcPct val="150000"/>
                        </a:lnSpc>
                        <a:spcAft>
                          <a:spcPts val="0"/>
                        </a:spcAft>
                      </a:pPr>
                      <a:r>
                        <a:rPr lang="id-ID"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6</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1655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b="1" dirty="0">
                          <a:effectLst/>
                        </a:rPr>
                        <a:t>0</a:t>
                      </a:r>
                      <a:r>
                        <a:rPr lang="id-ID" sz="1200" b="1" dirty="0">
                          <a:effectLst/>
                        </a:rPr>
                        <a:t>,</a:t>
                      </a:r>
                      <a:r>
                        <a:rPr lang="en-ID" sz="1200" b="1" dirty="0">
                          <a:effectLst/>
                        </a:rPr>
                        <a:t>6508317895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2487738"/>
                  </a:ext>
                </a:extLst>
              </a:tr>
            </a:tbl>
          </a:graphicData>
        </a:graphic>
      </p:graphicFrame>
      <p:graphicFrame>
        <p:nvGraphicFramePr>
          <p:cNvPr id="4" name="Table 3">
            <a:extLst>
              <a:ext uri="{FF2B5EF4-FFF2-40B4-BE49-F238E27FC236}">
                <a16:creationId xmlns:a16="http://schemas.microsoft.com/office/drawing/2014/main" id="{B0DFD0B6-F315-4367-B64D-EAE63229FAFE}"/>
              </a:ext>
            </a:extLst>
          </p:cNvPr>
          <p:cNvGraphicFramePr>
            <a:graphicFrameLocks noGrp="1"/>
          </p:cNvGraphicFramePr>
          <p:nvPr>
            <p:extLst>
              <p:ext uri="{D42A27DB-BD31-4B8C-83A1-F6EECF244321}">
                <p14:modId xmlns:p14="http://schemas.microsoft.com/office/powerpoint/2010/main" val="2015160803"/>
              </p:ext>
            </p:extLst>
          </p:nvPr>
        </p:nvGraphicFramePr>
        <p:xfrm>
          <a:off x="5235664" y="2839494"/>
          <a:ext cx="3188336" cy="1713551"/>
        </p:xfrm>
        <a:graphic>
          <a:graphicData uri="http://schemas.openxmlformats.org/drawingml/2006/table">
            <a:tbl>
              <a:tblPr firstRow="1" firstCol="1" bandRow="1">
                <a:tableStyleId>{1176BA0C-36CF-444F-8144-008A9575A7CD}</a:tableStyleId>
              </a:tblPr>
              <a:tblGrid>
                <a:gridCol w="1594168">
                  <a:extLst>
                    <a:ext uri="{9D8B030D-6E8A-4147-A177-3AD203B41FA5}">
                      <a16:colId xmlns:a16="http://schemas.microsoft.com/office/drawing/2014/main" val="3425100724"/>
                    </a:ext>
                  </a:extLst>
                </a:gridCol>
                <a:gridCol w="1594168">
                  <a:extLst>
                    <a:ext uri="{9D8B030D-6E8A-4147-A177-3AD203B41FA5}">
                      <a16:colId xmlns:a16="http://schemas.microsoft.com/office/drawing/2014/main" val="518019760"/>
                    </a:ext>
                  </a:extLst>
                </a:gridCol>
              </a:tblGrid>
              <a:tr h="0">
                <a:tc>
                  <a:txBody>
                    <a:bodyPr/>
                    <a:lstStyle/>
                    <a:p>
                      <a:pPr algn="ctr">
                        <a:lnSpc>
                          <a:spcPct val="150000"/>
                        </a:lnSpc>
                        <a:spcAft>
                          <a:spcPts val="0"/>
                        </a:spcAft>
                      </a:pPr>
                      <a:r>
                        <a:rPr lang="id-ID" sz="1200" dirty="0">
                          <a:effectLst/>
                        </a:rPr>
                        <a:t>Cluster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Jumlah Anggota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7570482"/>
                  </a:ext>
                </a:extLst>
              </a:tr>
              <a:tr h="0">
                <a:tc>
                  <a:txBody>
                    <a:bodyPr/>
                    <a:lstStyle/>
                    <a:p>
                      <a:pPr algn="ctr">
                        <a:lnSpc>
                          <a:spcPct val="150000"/>
                        </a:lnSpc>
                        <a:spcAft>
                          <a:spcPts val="0"/>
                        </a:spcAft>
                      </a:pPr>
                      <a:r>
                        <a:rPr lang="id-ID" sz="1200" dirty="0">
                          <a:effectLst/>
                        </a:rPr>
                        <a:t>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2307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6154327"/>
                  </a:ext>
                </a:extLst>
              </a:tr>
              <a:tr h="0">
                <a:tc>
                  <a:txBody>
                    <a:bodyPr/>
                    <a:lstStyle/>
                    <a:p>
                      <a:pPr algn="ctr">
                        <a:lnSpc>
                          <a:spcPct val="150000"/>
                        </a:lnSpc>
                        <a:spcAft>
                          <a:spcPts val="0"/>
                        </a:spcAft>
                      </a:pPr>
                      <a:r>
                        <a:rPr lang="id-ID"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454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318611"/>
                  </a:ext>
                </a:extLst>
              </a:tr>
              <a:tr h="0">
                <a:tc>
                  <a:txBody>
                    <a:bodyPr/>
                    <a:lstStyle/>
                    <a:p>
                      <a:pPr algn="ctr">
                        <a:lnSpc>
                          <a:spcPct val="150000"/>
                        </a:lnSpc>
                        <a:spcAft>
                          <a:spcPts val="0"/>
                        </a:spcAft>
                      </a:pPr>
                      <a:r>
                        <a:rPr lang="id-ID"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517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9590099"/>
                  </a:ext>
                </a:extLst>
              </a:tr>
              <a:tr h="0">
                <a:tc>
                  <a:txBody>
                    <a:bodyPr/>
                    <a:lstStyle/>
                    <a:p>
                      <a:pPr algn="ctr">
                        <a:lnSpc>
                          <a:spcPct val="150000"/>
                        </a:lnSpc>
                        <a:spcAft>
                          <a:spcPts val="0"/>
                        </a:spcAft>
                      </a:pPr>
                      <a:r>
                        <a:rPr lang="id-ID"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700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88631332"/>
                  </a:ext>
                </a:extLst>
              </a:tr>
              <a:tr h="0">
                <a:tc>
                  <a:txBody>
                    <a:bodyPr/>
                    <a:lstStyle/>
                    <a:p>
                      <a:pPr algn="ctr">
                        <a:lnSpc>
                          <a:spcPct val="150000"/>
                        </a:lnSpc>
                        <a:spcAft>
                          <a:spcPts val="0"/>
                        </a:spcAft>
                      </a:pPr>
                      <a:r>
                        <a:rPr lang="id-ID" sz="1200">
                          <a:effectLst/>
                        </a:rPr>
                        <a:t>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1216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7773146"/>
                  </a:ext>
                </a:extLst>
              </a:tr>
              <a:tr h="0">
                <a:tc>
                  <a:txBody>
                    <a:bodyPr/>
                    <a:lstStyle/>
                    <a:p>
                      <a:pPr algn="ctr">
                        <a:lnSpc>
                          <a:spcPct val="150000"/>
                        </a:lnSpc>
                        <a:spcAft>
                          <a:spcPts val="0"/>
                        </a:spcAft>
                      </a:pPr>
                      <a:r>
                        <a:rPr lang="id-ID" sz="12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1265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1945656"/>
                  </a:ext>
                </a:extLst>
              </a:tr>
            </a:tbl>
          </a:graphicData>
        </a:graphic>
      </p:graphicFrame>
      <p:sp>
        <p:nvSpPr>
          <p:cNvPr id="8" name="Google Shape;3176;p34">
            <a:extLst>
              <a:ext uri="{FF2B5EF4-FFF2-40B4-BE49-F238E27FC236}">
                <a16:creationId xmlns:a16="http://schemas.microsoft.com/office/drawing/2014/main" id="{5B42D8AD-63E5-464C-BF15-5B956F63E51D}"/>
              </a:ext>
            </a:extLst>
          </p:cNvPr>
          <p:cNvSpPr txBox="1">
            <a:spLocks/>
          </p:cNvSpPr>
          <p:nvPr/>
        </p:nvSpPr>
        <p:spPr>
          <a:xfrm>
            <a:off x="2536736" y="4051888"/>
            <a:ext cx="2690209"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anggota klaster yang terbentuk</a:t>
            </a:r>
            <a:endParaRPr lang="en-ID" sz="1050" dirty="0"/>
          </a:p>
        </p:txBody>
      </p:sp>
    </p:spTree>
    <p:extLst>
      <p:ext uri="{BB962C8B-B14F-4D97-AF65-F5344CB8AC3E}">
        <p14:creationId xmlns:p14="http://schemas.microsoft.com/office/powerpoint/2010/main" val="4151361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pic>
        <p:nvPicPr>
          <p:cNvPr id="9" name="Picture 8" descr="A graph with different colored squares&#10;&#10;Description automatically generated">
            <a:extLst>
              <a:ext uri="{FF2B5EF4-FFF2-40B4-BE49-F238E27FC236}">
                <a16:creationId xmlns:a16="http://schemas.microsoft.com/office/drawing/2014/main" id="{F23E6D71-3C7F-4523-BB50-8E6ED3C66600}"/>
              </a:ext>
            </a:extLst>
          </p:cNvPr>
          <p:cNvPicPr/>
          <p:nvPr/>
        </p:nvPicPr>
        <p:blipFill>
          <a:blip r:embed="rId3"/>
          <a:stretch>
            <a:fillRect/>
          </a:stretch>
        </p:blipFill>
        <p:spPr>
          <a:xfrm>
            <a:off x="4417060" y="991225"/>
            <a:ext cx="4287520" cy="3337560"/>
          </a:xfrm>
          <a:prstGeom prst="rect">
            <a:avLst/>
          </a:prstGeom>
        </p:spPr>
      </p:pic>
      <p:graphicFrame>
        <p:nvGraphicFramePr>
          <p:cNvPr id="10" name="Table 9">
            <a:extLst>
              <a:ext uri="{FF2B5EF4-FFF2-40B4-BE49-F238E27FC236}">
                <a16:creationId xmlns:a16="http://schemas.microsoft.com/office/drawing/2014/main" id="{1856AA79-E65B-4A2D-B20A-60720EA12015}"/>
              </a:ext>
            </a:extLst>
          </p:cNvPr>
          <p:cNvGraphicFramePr>
            <a:graphicFrameLocks noGrp="1"/>
          </p:cNvGraphicFramePr>
          <p:nvPr>
            <p:extLst>
              <p:ext uri="{D42A27DB-BD31-4B8C-83A1-F6EECF244321}">
                <p14:modId xmlns:p14="http://schemas.microsoft.com/office/powerpoint/2010/main" val="4094259195"/>
              </p:ext>
            </p:extLst>
          </p:nvPr>
        </p:nvGraphicFramePr>
        <p:xfrm>
          <a:off x="514448" y="3300411"/>
          <a:ext cx="3260712" cy="951675"/>
        </p:xfrm>
        <a:graphic>
          <a:graphicData uri="http://schemas.openxmlformats.org/drawingml/2006/table">
            <a:tbl>
              <a:tblPr firstRow="1" firstCol="1" bandRow="1">
                <a:tableStyleId>{1176BA0C-36CF-444F-8144-008A9575A7CD}</a:tableStyleId>
              </a:tblPr>
              <a:tblGrid>
                <a:gridCol w="650684">
                  <a:extLst>
                    <a:ext uri="{9D8B030D-6E8A-4147-A177-3AD203B41FA5}">
                      <a16:colId xmlns:a16="http://schemas.microsoft.com/office/drawing/2014/main" val="4067713633"/>
                    </a:ext>
                  </a:extLst>
                </a:gridCol>
                <a:gridCol w="658382">
                  <a:extLst>
                    <a:ext uri="{9D8B030D-6E8A-4147-A177-3AD203B41FA5}">
                      <a16:colId xmlns:a16="http://schemas.microsoft.com/office/drawing/2014/main" val="2518232835"/>
                    </a:ext>
                  </a:extLst>
                </a:gridCol>
                <a:gridCol w="658382">
                  <a:extLst>
                    <a:ext uri="{9D8B030D-6E8A-4147-A177-3AD203B41FA5}">
                      <a16:colId xmlns:a16="http://schemas.microsoft.com/office/drawing/2014/main" val="1072019906"/>
                    </a:ext>
                  </a:extLst>
                </a:gridCol>
                <a:gridCol w="646632">
                  <a:extLst>
                    <a:ext uri="{9D8B030D-6E8A-4147-A177-3AD203B41FA5}">
                      <a16:colId xmlns:a16="http://schemas.microsoft.com/office/drawing/2014/main" val="1379093513"/>
                    </a:ext>
                  </a:extLst>
                </a:gridCol>
                <a:gridCol w="646632">
                  <a:extLst>
                    <a:ext uri="{9D8B030D-6E8A-4147-A177-3AD203B41FA5}">
                      <a16:colId xmlns:a16="http://schemas.microsoft.com/office/drawing/2014/main" val="2999854487"/>
                    </a:ext>
                  </a:extLst>
                </a:gridCol>
              </a:tblGrid>
              <a:tr h="387985">
                <a:tc>
                  <a:txBody>
                    <a:bodyPr/>
                    <a:lstStyle/>
                    <a:p>
                      <a:pPr algn="ctr">
                        <a:lnSpc>
                          <a:spcPct val="150000"/>
                        </a:lnSpc>
                        <a:spcAft>
                          <a:spcPts val="0"/>
                        </a:spcAft>
                      </a:pPr>
                      <a:r>
                        <a:rPr lang="id-ID" sz="1100" dirty="0">
                          <a:effectLst/>
                        </a:rPr>
                        <a:t>Xi score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dirty="0">
                          <a:effectLst/>
                        </a:rPr>
                        <a:t>Jumlah </a:t>
                      </a:r>
                      <a:r>
                        <a:rPr lang="en-US" sz="1000" dirty="0" err="1">
                          <a:effectLst/>
                        </a:rPr>
                        <a:t>Klaster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Noise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800" dirty="0">
                          <a:effectLst/>
                        </a:rPr>
                        <a:t>Silhouette Coefficient</a:t>
                      </a:r>
                      <a:endParaRPr lang="en-ID"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665814"/>
                  </a:ext>
                </a:extLst>
              </a:tr>
              <a:tr h="0">
                <a:tc>
                  <a:txBody>
                    <a:bodyPr/>
                    <a:lstStyle/>
                    <a:p>
                      <a:pPr algn="ctr">
                        <a:lnSpc>
                          <a:spcPct val="150000"/>
                        </a:lnSpc>
                        <a:spcAft>
                          <a:spcPts val="0"/>
                        </a:spcAft>
                      </a:pPr>
                      <a:r>
                        <a:rPr lang="id-ID" sz="1200" b="1" dirty="0">
                          <a:effectLst/>
                        </a:rPr>
                        <a:t>0,05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6</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1655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b="1" dirty="0">
                          <a:effectLst/>
                        </a:rPr>
                        <a:t>0</a:t>
                      </a:r>
                      <a:r>
                        <a:rPr lang="id-ID" sz="1200" b="1" dirty="0">
                          <a:effectLst/>
                        </a:rPr>
                        <a:t>,</a:t>
                      </a:r>
                      <a:r>
                        <a:rPr lang="en-ID" sz="1200" b="1" dirty="0">
                          <a:effectLst/>
                        </a:rPr>
                        <a:t>6508317895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999787"/>
                  </a:ext>
                </a:extLst>
              </a:tr>
            </a:tbl>
          </a:graphicData>
        </a:graphic>
      </p:graphicFrame>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647983" y="1918387"/>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plot </a:t>
            </a:r>
            <a:r>
              <a:rPr lang="id-ID" sz="1200" i="1" dirty="0"/>
              <a:t>silhouette coefficient </a:t>
            </a:r>
          </a:p>
          <a:p>
            <a:pPr marL="0" indent="0" algn="ctr"/>
            <a:r>
              <a:rPr lang="id-ID" sz="1200" dirty="0"/>
              <a:t>algoritma OPTICS</a:t>
            </a:r>
            <a:endParaRPr lang="en-ID" sz="1050" dirty="0"/>
          </a:p>
        </p:txBody>
      </p:sp>
    </p:spTree>
    <p:extLst>
      <p:ext uri="{BB962C8B-B14F-4D97-AF65-F5344CB8AC3E}">
        <p14:creationId xmlns:p14="http://schemas.microsoft.com/office/powerpoint/2010/main" val="417851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T</a:t>
            </a:r>
            <a:r>
              <a:rPr lang="en-ID" dirty="0"/>
              <a:t>INJAUAN PUSTAKA</a:t>
            </a:r>
            <a:endParaRPr dirty="0"/>
          </a:p>
        </p:txBody>
      </p:sp>
      <p:sp>
        <p:nvSpPr>
          <p:cNvPr id="3183" name="Google Shape;3183;p35"/>
          <p:cNvSpPr txBox="1">
            <a:spLocks noGrp="1"/>
          </p:cNvSpPr>
          <p:nvPr>
            <p:ph type="subTitle" idx="1"/>
          </p:nvPr>
        </p:nvSpPr>
        <p:spPr>
          <a:xfrm>
            <a:off x="4943475" y="3289850"/>
            <a:ext cx="348062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pic>
        <p:nvPicPr>
          <p:cNvPr id="5" name="Picture 4">
            <a:extLst>
              <a:ext uri="{FF2B5EF4-FFF2-40B4-BE49-F238E27FC236}">
                <a16:creationId xmlns:a16="http://schemas.microsoft.com/office/drawing/2014/main" id="{C9C91BC0-39A4-4022-9E6D-3906501718E8}"/>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82722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90839"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7" name="Picture 6" descr="A close up of words&#10;&#10;Description automatically generated">
            <a:extLst>
              <a:ext uri="{FF2B5EF4-FFF2-40B4-BE49-F238E27FC236}">
                <a16:creationId xmlns:a16="http://schemas.microsoft.com/office/drawing/2014/main" id="{2B6AC762-7CDE-41C6-90DC-51474CBAAC65}"/>
              </a:ext>
            </a:extLst>
          </p:cNvPr>
          <p:cNvPicPr/>
          <p:nvPr/>
        </p:nvPicPr>
        <p:blipFill>
          <a:blip r:embed="rId3"/>
          <a:stretch>
            <a:fillRect/>
          </a:stretch>
        </p:blipFill>
        <p:spPr>
          <a:xfrm>
            <a:off x="347365" y="2082213"/>
            <a:ext cx="4224635" cy="2293753"/>
          </a:xfrm>
          <a:prstGeom prst="rect">
            <a:avLst/>
          </a:prstGeom>
        </p:spPr>
      </p:pic>
      <p:pic>
        <p:nvPicPr>
          <p:cNvPr id="8" name="Picture 7" descr="A word cloud with different colored text&#10;&#10;Description automatically generated">
            <a:extLst>
              <a:ext uri="{FF2B5EF4-FFF2-40B4-BE49-F238E27FC236}">
                <a16:creationId xmlns:a16="http://schemas.microsoft.com/office/drawing/2014/main" id="{B32B6FBE-5520-4797-8992-8FE5A8B7BBE3}"/>
              </a:ext>
            </a:extLst>
          </p:cNvPr>
          <p:cNvPicPr/>
          <p:nvPr/>
        </p:nvPicPr>
        <p:blipFill>
          <a:blip r:embed="rId4"/>
          <a:stretch>
            <a:fillRect/>
          </a:stretch>
        </p:blipFill>
        <p:spPr>
          <a:xfrm>
            <a:off x="4804038" y="2082213"/>
            <a:ext cx="4135422" cy="2293753"/>
          </a:xfrm>
          <a:prstGeom prst="rect">
            <a:avLst/>
          </a:prstGeom>
        </p:spPr>
      </p:pic>
    </p:spTree>
    <p:extLst>
      <p:ext uri="{BB962C8B-B14F-4D97-AF65-F5344CB8AC3E}">
        <p14:creationId xmlns:p14="http://schemas.microsoft.com/office/powerpoint/2010/main" val="1090161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34061"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9" name="Picture 8" descr="A word cloud with different colored text&#10;&#10;Description automatically generated">
            <a:extLst>
              <a:ext uri="{FF2B5EF4-FFF2-40B4-BE49-F238E27FC236}">
                <a16:creationId xmlns:a16="http://schemas.microsoft.com/office/drawing/2014/main" id="{7555F6E3-48A8-492E-8C35-7AABBF994889}"/>
              </a:ext>
            </a:extLst>
          </p:cNvPr>
          <p:cNvPicPr/>
          <p:nvPr/>
        </p:nvPicPr>
        <p:blipFill>
          <a:blip r:embed="rId3"/>
          <a:stretch>
            <a:fillRect/>
          </a:stretch>
        </p:blipFill>
        <p:spPr>
          <a:xfrm>
            <a:off x="215756" y="2177447"/>
            <a:ext cx="4262179" cy="2336683"/>
          </a:xfrm>
          <a:prstGeom prst="rect">
            <a:avLst/>
          </a:prstGeom>
        </p:spPr>
      </p:pic>
      <p:pic>
        <p:nvPicPr>
          <p:cNvPr id="10" name="Picture 9" descr="A close up of words&#10;&#10;Description automatically generated">
            <a:extLst>
              <a:ext uri="{FF2B5EF4-FFF2-40B4-BE49-F238E27FC236}">
                <a16:creationId xmlns:a16="http://schemas.microsoft.com/office/drawing/2014/main" id="{76BC50A8-2C04-45A7-B2BB-2448105A4691}"/>
              </a:ext>
            </a:extLst>
          </p:cNvPr>
          <p:cNvPicPr/>
          <p:nvPr/>
        </p:nvPicPr>
        <p:blipFill>
          <a:blip r:embed="rId4"/>
          <a:stretch>
            <a:fillRect/>
          </a:stretch>
        </p:blipFill>
        <p:spPr>
          <a:xfrm>
            <a:off x="4629783" y="2203232"/>
            <a:ext cx="4298461" cy="2285114"/>
          </a:xfrm>
          <a:prstGeom prst="rect">
            <a:avLst/>
          </a:prstGeom>
        </p:spPr>
      </p:pic>
    </p:spTree>
    <p:extLst>
      <p:ext uri="{BB962C8B-B14F-4D97-AF65-F5344CB8AC3E}">
        <p14:creationId xmlns:p14="http://schemas.microsoft.com/office/powerpoint/2010/main" val="3673558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34061"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7" name="Picture 6" descr="A close up of words&#10;&#10;Description automatically generated">
            <a:extLst>
              <a:ext uri="{FF2B5EF4-FFF2-40B4-BE49-F238E27FC236}">
                <a16:creationId xmlns:a16="http://schemas.microsoft.com/office/drawing/2014/main" id="{3C54B0B1-B16E-458B-B3CC-9675DF36D175}"/>
              </a:ext>
            </a:extLst>
          </p:cNvPr>
          <p:cNvPicPr/>
          <p:nvPr/>
        </p:nvPicPr>
        <p:blipFill>
          <a:blip r:embed="rId3"/>
          <a:stretch>
            <a:fillRect/>
          </a:stretch>
        </p:blipFill>
        <p:spPr>
          <a:xfrm>
            <a:off x="161614" y="2082213"/>
            <a:ext cx="4410386" cy="2369610"/>
          </a:xfrm>
          <a:prstGeom prst="rect">
            <a:avLst/>
          </a:prstGeom>
        </p:spPr>
      </p:pic>
      <p:pic>
        <p:nvPicPr>
          <p:cNvPr id="8" name="Picture 7" descr="A word cloud with different colored text&#10;&#10;Description automatically generated">
            <a:extLst>
              <a:ext uri="{FF2B5EF4-FFF2-40B4-BE49-F238E27FC236}">
                <a16:creationId xmlns:a16="http://schemas.microsoft.com/office/drawing/2014/main" id="{764DF82D-1905-4C0D-96F1-540EB34545C4}"/>
              </a:ext>
            </a:extLst>
          </p:cNvPr>
          <p:cNvPicPr/>
          <p:nvPr/>
        </p:nvPicPr>
        <p:blipFill>
          <a:blip r:embed="rId4"/>
          <a:stretch>
            <a:fillRect/>
          </a:stretch>
        </p:blipFill>
        <p:spPr>
          <a:xfrm>
            <a:off x="4753934" y="2082213"/>
            <a:ext cx="4297032" cy="2387180"/>
          </a:xfrm>
          <a:prstGeom prst="rect">
            <a:avLst/>
          </a:prstGeom>
        </p:spPr>
      </p:pic>
    </p:spTree>
    <p:extLst>
      <p:ext uri="{BB962C8B-B14F-4D97-AF65-F5344CB8AC3E}">
        <p14:creationId xmlns:p14="http://schemas.microsoft.com/office/powerpoint/2010/main" val="267729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Kesimpulan</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720000" y="2649907"/>
            <a:ext cx="74520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just">
              <a:buAutoNum type="arabicPeriod"/>
            </a:pPr>
            <a:r>
              <a:rPr lang="en-US" sz="1200" dirty="0"/>
              <a:t>Hasil penerapan </a:t>
            </a:r>
            <a:r>
              <a:rPr lang="en-US" sz="1200" dirty="0" err="1"/>
              <a:t>klasterisasi</a:t>
            </a:r>
            <a:r>
              <a:rPr lang="en-US" sz="1200" dirty="0"/>
              <a:t> penyebaran penyakit menular langsung pada studi kasus COVID-19 dengan menggunakan </a:t>
            </a:r>
            <a:r>
              <a:rPr lang="en-US" sz="1200" dirty="0" err="1"/>
              <a:t>algoritma</a:t>
            </a:r>
            <a:r>
              <a:rPr lang="en-US" sz="1200" dirty="0"/>
              <a:t> DBSCAN dan OPTICS pada tweet terkait penyebaran penyakit menular langsung (studi kasus Covid-19) pada beberapa sampel yang menghasilkan parameter optimal pada eps = 1,35 dan </a:t>
            </a:r>
            <a:r>
              <a:rPr lang="en-US" sz="1200" dirty="0" err="1"/>
              <a:t>minpts</a:t>
            </a:r>
            <a:r>
              <a:rPr lang="en-US" sz="1200" dirty="0"/>
              <a:t> = 10. Parameter tersebut menghasilkan 1 </a:t>
            </a:r>
            <a:r>
              <a:rPr lang="en-US" sz="1200" dirty="0" err="1"/>
              <a:t>klaster</a:t>
            </a:r>
            <a:r>
              <a:rPr lang="en-US" sz="1200" dirty="0"/>
              <a:t>, 19 noise, dan nilai silhouette coefficient sebesar 0,0056951958. Sedangkan, </a:t>
            </a:r>
            <a:r>
              <a:rPr lang="en-US" sz="1200" dirty="0" err="1"/>
              <a:t>algoritma</a:t>
            </a:r>
            <a:r>
              <a:rPr lang="en-US" sz="1200" dirty="0"/>
              <a:t> OPTICS menghasilkan parameter optimal pada xi score = 0,05 dan </a:t>
            </a:r>
            <a:r>
              <a:rPr lang="en-US" sz="1200" dirty="0" err="1"/>
              <a:t>minpts</a:t>
            </a:r>
            <a:r>
              <a:rPr lang="en-US" sz="1200" dirty="0"/>
              <a:t> = 10. Parameter OPTICS ini menghasilkan </a:t>
            </a:r>
            <a:r>
              <a:rPr lang="en-US" sz="1200" dirty="0" err="1"/>
              <a:t>klaster</a:t>
            </a:r>
            <a:r>
              <a:rPr lang="en-US" sz="1200" dirty="0"/>
              <a:t> terbaik sebesar 6 </a:t>
            </a:r>
            <a:r>
              <a:rPr lang="en-US" sz="1200" dirty="0" err="1"/>
              <a:t>klaster</a:t>
            </a:r>
            <a:r>
              <a:rPr lang="en-US" sz="1200" dirty="0"/>
              <a:t>, 1655 noise, dan nilai silhouette coefficient sebesar 0,6508317895.</a:t>
            </a:r>
            <a:endParaRPr lang="id-ID" sz="1200" dirty="0"/>
          </a:p>
          <a:p>
            <a:pPr lvl="0" algn="just">
              <a:buAutoNum type="arabicPeriod"/>
            </a:pPr>
            <a:endParaRPr lang="en-US" sz="1200" dirty="0"/>
          </a:p>
          <a:p>
            <a:pPr lvl="0" algn="just">
              <a:buAutoNum type="arabicPeriod" startAt="2"/>
            </a:pPr>
            <a:r>
              <a:rPr lang="en-US" sz="1200" dirty="0" err="1"/>
              <a:t>Geovisualisasi</a:t>
            </a:r>
            <a:r>
              <a:rPr lang="en-US" sz="1200" dirty="0"/>
              <a:t> berhasil diterapkan pada hasil </a:t>
            </a:r>
            <a:r>
              <a:rPr lang="en-US" sz="1200" dirty="0" err="1"/>
              <a:t>klasterisasi</a:t>
            </a:r>
            <a:r>
              <a:rPr lang="en-US" sz="1200" dirty="0"/>
              <a:t> kedua data tweet dengan </a:t>
            </a:r>
            <a:r>
              <a:rPr lang="en-US" sz="1200" dirty="0" err="1"/>
              <a:t>algoritma</a:t>
            </a:r>
            <a:r>
              <a:rPr lang="en-US" sz="1200" dirty="0"/>
              <a:t> DBSCAN dan OPTICS. Hasil </a:t>
            </a:r>
            <a:r>
              <a:rPr lang="en-US" sz="1200" dirty="0" err="1"/>
              <a:t>geovisualisasi</a:t>
            </a:r>
            <a:r>
              <a:rPr lang="en-US" sz="1200" dirty="0"/>
              <a:t> ini memiliki batasan menggunakan Bahasa Indonesia, namun hasil dari </a:t>
            </a:r>
            <a:r>
              <a:rPr lang="en-US" sz="1200" dirty="0" err="1"/>
              <a:t>geovisualisasi</a:t>
            </a:r>
            <a:r>
              <a:rPr lang="en-US" sz="1200" dirty="0"/>
              <a:t> masih terdapat titik – titik di luar wilayah Indonesia. Hal itu terjadi disebabkan oleh Bahasa Indonesia yang digunakan pada daerah di luar wilayah Indonesia. </a:t>
            </a:r>
            <a:endParaRPr lang="id-ID" sz="1200" dirty="0"/>
          </a:p>
          <a:p>
            <a:pPr lvl="0" algn="just">
              <a:buAutoNum type="arabicPeriod" startAt="2"/>
            </a:pPr>
            <a:endParaRPr lang="id-ID" sz="1200" dirty="0"/>
          </a:p>
          <a:p>
            <a:pPr lvl="0" algn="just">
              <a:buAutoNum type="arabicPeriod" startAt="2"/>
            </a:pPr>
            <a:r>
              <a:rPr lang="en-US" sz="1200" dirty="0"/>
              <a:t>Diperoleh 6 term tertinggi pada 6 </a:t>
            </a:r>
            <a:r>
              <a:rPr lang="en-US" sz="1200" dirty="0" err="1"/>
              <a:t>klaster</a:t>
            </a:r>
            <a:r>
              <a:rPr lang="en-US" sz="1200" dirty="0"/>
              <a:t> yang terbentuk pada hasil clustering terbaik, yaitu term “sakit kepala” pada </a:t>
            </a:r>
            <a:r>
              <a:rPr lang="en-US" sz="1200" dirty="0" err="1"/>
              <a:t>klaster</a:t>
            </a:r>
            <a:r>
              <a:rPr lang="en-US" sz="1200" dirty="0"/>
              <a:t> 1, term “diare” pada </a:t>
            </a:r>
            <a:r>
              <a:rPr lang="en-US" sz="1200" dirty="0" err="1"/>
              <a:t>klaster</a:t>
            </a:r>
            <a:r>
              <a:rPr lang="en-US" sz="1200" dirty="0"/>
              <a:t> 2, term “pilek” pada </a:t>
            </a:r>
            <a:r>
              <a:rPr lang="en-US" sz="1200" dirty="0" err="1"/>
              <a:t>klaster</a:t>
            </a:r>
            <a:r>
              <a:rPr lang="en-US" sz="1200" dirty="0"/>
              <a:t> 3, term “batuk” pada </a:t>
            </a:r>
            <a:r>
              <a:rPr lang="en-US" sz="1200" dirty="0" err="1"/>
              <a:t>klaster</a:t>
            </a:r>
            <a:r>
              <a:rPr lang="en-US" sz="1200" dirty="0"/>
              <a:t> 4, term “</a:t>
            </a:r>
            <a:r>
              <a:rPr lang="en-US" sz="1200" dirty="0" err="1"/>
              <a:t>covid</a:t>
            </a:r>
            <a:r>
              <a:rPr lang="en-US" sz="1200" dirty="0"/>
              <a:t>” pada </a:t>
            </a:r>
            <a:r>
              <a:rPr lang="en-US" sz="1200" dirty="0" err="1"/>
              <a:t>klaster</a:t>
            </a:r>
            <a:r>
              <a:rPr lang="en-US" sz="1200" dirty="0"/>
              <a:t> 5, dan term “demam” pada </a:t>
            </a:r>
            <a:r>
              <a:rPr lang="en-US" sz="1200" dirty="0" err="1"/>
              <a:t>klaster</a:t>
            </a:r>
            <a:r>
              <a:rPr lang="en-US" sz="1200" dirty="0"/>
              <a:t> 6.</a:t>
            </a:r>
          </a:p>
        </p:txBody>
      </p:sp>
    </p:spTree>
    <p:extLst>
      <p:ext uri="{BB962C8B-B14F-4D97-AF65-F5344CB8AC3E}">
        <p14:creationId xmlns:p14="http://schemas.microsoft.com/office/powerpoint/2010/main" val="4165500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Saran</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720000" y="2649907"/>
            <a:ext cx="74520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r>
              <a:rPr lang="en-US" sz="1400" dirty="0"/>
              <a:t>1.	Menggunakan fungsi pencarian lain seperti hashtag atau mention sehingga data yang didapatkan lebih spesifik.</a:t>
            </a:r>
          </a:p>
          <a:p>
            <a:pPr marL="127000" lvl="0" indent="0"/>
            <a:endParaRPr lang="id-ID" sz="1400" dirty="0"/>
          </a:p>
          <a:p>
            <a:pPr marL="469900" lvl="0" indent="-342900">
              <a:buAutoNum type="arabicPeriod" startAt="2"/>
            </a:pPr>
            <a:r>
              <a:rPr lang="en-US" sz="1400" dirty="0"/>
              <a:t>Pengembangan penelitian selanjutnya dapat menggunakan metode lain agar menyesuaikan karakteristik data teks.</a:t>
            </a:r>
            <a:endParaRPr lang="id-ID" sz="1400" dirty="0"/>
          </a:p>
          <a:p>
            <a:pPr marL="469900" lvl="0" indent="-342900">
              <a:buAutoNum type="arabicPeriod" startAt="2"/>
            </a:pPr>
            <a:endParaRPr lang="id-ID" sz="1400" dirty="0"/>
          </a:p>
          <a:p>
            <a:pPr marL="469900" lvl="0" indent="-342900">
              <a:buAutoNum type="arabicPeriod" startAt="2"/>
            </a:pPr>
            <a:r>
              <a:rPr lang="en-US" sz="1400" dirty="0"/>
              <a:t>Analisis dalam penelitian ini dibatasi pada metode unsupervised learning. Oleh karena itu, pengembangan penelitian selanjutnya diharapkan mampu menganalisis tingkat gejala penyakit penderita di tingkat kabupaten dan desa dengan menggunakan metode supervised learning.</a:t>
            </a:r>
          </a:p>
        </p:txBody>
      </p:sp>
    </p:spTree>
    <p:extLst>
      <p:ext uri="{BB962C8B-B14F-4D97-AF65-F5344CB8AC3E}">
        <p14:creationId xmlns:p14="http://schemas.microsoft.com/office/powerpoint/2010/main" val="3123423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458628" y="2571750"/>
            <a:ext cx="822674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Baumgartner, C., &amp; Graber, A. (2007). Data mining and knowledge discovery in metabolomics. Successes and New 	Directions in Data Mining, 39(11), 141–166. https://doi.org/10.4018/978-1-59904-645-7.ch007</a:t>
            </a:r>
          </a:p>
          <a:p>
            <a:pPr marL="127000" indent="0"/>
            <a:r>
              <a:rPr lang="en-ID" sz="1200" dirty="0"/>
              <a:t>Budiman, S., </a:t>
            </a:r>
            <a:r>
              <a:rPr lang="en-ID" sz="1200" dirty="0" err="1"/>
              <a:t>Safitri</a:t>
            </a:r>
            <a:r>
              <a:rPr lang="en-ID" sz="1200" dirty="0"/>
              <a:t>, D., &amp; </a:t>
            </a:r>
            <a:r>
              <a:rPr lang="en-ID" sz="1200" dirty="0" err="1"/>
              <a:t>Ispriyanti</a:t>
            </a:r>
            <a:r>
              <a:rPr lang="en-ID" sz="1200" dirty="0"/>
              <a:t>, D. (2016). Perbandingan Metode K-Means Dan Metode </a:t>
            </a:r>
            <a:r>
              <a:rPr lang="en-ID" sz="1200" dirty="0" err="1"/>
              <a:t>Dbscan</a:t>
            </a:r>
            <a:r>
              <a:rPr lang="en-ID" sz="1200" dirty="0"/>
              <a:t> Pada 	Pengelompokan Rumah </a:t>
            </a:r>
            <a:r>
              <a:rPr lang="en-ID" sz="1200" dirty="0" err="1"/>
              <a:t>Kost</a:t>
            </a:r>
            <a:r>
              <a:rPr lang="en-ID" sz="1200" dirty="0"/>
              <a:t> Mahasiswa Di Kelurahan </a:t>
            </a:r>
            <a:r>
              <a:rPr lang="en-ID" sz="1200" dirty="0" err="1"/>
              <a:t>Tembalang</a:t>
            </a:r>
            <a:r>
              <a:rPr lang="en-ID" sz="1200" dirty="0"/>
              <a:t> Semarang. Jurnal Gaussian, 5(4), 757–762.</a:t>
            </a:r>
          </a:p>
          <a:p>
            <a:pPr marL="127000" indent="0"/>
            <a:r>
              <a:rPr lang="en-ID" sz="1200" dirty="0"/>
              <a:t>Chakrabarti, S., Ester, M., Fayyad, U., &amp; </a:t>
            </a:r>
            <a:r>
              <a:rPr lang="en-ID" sz="1200" dirty="0" err="1"/>
              <a:t>Gehrke</a:t>
            </a:r>
            <a:r>
              <a:rPr lang="en-ID" sz="1200" dirty="0"/>
              <a:t>, J. (2006). Data mining curriculum: a proposal. </a:t>
            </a:r>
            <a:r>
              <a:rPr lang="en-ID" sz="1200" dirty="0" err="1"/>
              <a:t>Acm</a:t>
            </a:r>
            <a:r>
              <a:rPr lang="en-ID" sz="1200" dirty="0"/>
              <a:t> </a:t>
            </a:r>
            <a:r>
              <a:rPr lang="en-ID" sz="1200" dirty="0" err="1"/>
              <a:t>Sigkdd</a:t>
            </a:r>
            <a:r>
              <a:rPr lang="en-ID" sz="1200" dirty="0"/>
              <a:t>, 1–10. 	http://pdf.aminer.org/000/303/279/decision_tree_construction_from_multidimensional_structured_data.	pdf%5Cnhttp://scholar.google.com/scholar?hl=en&amp;btnG=Search&amp;q=intitle:Data+mining+curriculum:+</a:t>
            </a:r>
            <a:r>
              <a:rPr lang="en-ID" sz="1200" dirty="0" err="1"/>
              <a:t>A+pro</a:t>
            </a:r>
            <a:r>
              <a:rPr lang="en-ID" sz="1200" dirty="0"/>
              <a:t>	</a:t>
            </a:r>
            <a:r>
              <a:rPr lang="en-ID" sz="1200" dirty="0" err="1"/>
              <a:t>posal</a:t>
            </a:r>
            <a:r>
              <a:rPr lang="en-ID" sz="1200" dirty="0"/>
              <a:t>+(Version+1.0)#4%5Cnhttp://scholar.google.com/scholar</a:t>
            </a:r>
          </a:p>
          <a:p>
            <a:pPr marL="127000" indent="0"/>
            <a:r>
              <a:rPr lang="en-ID" sz="1200" dirty="0"/>
              <a:t>Crooks, A., </a:t>
            </a:r>
            <a:r>
              <a:rPr lang="en-ID" sz="1200" dirty="0" err="1"/>
              <a:t>Croitoru</a:t>
            </a:r>
            <a:r>
              <a:rPr lang="en-ID" sz="1200" dirty="0"/>
              <a:t>, A., </a:t>
            </a:r>
            <a:r>
              <a:rPr lang="en-ID" sz="1200" dirty="0" err="1"/>
              <a:t>Stefanidis</a:t>
            </a:r>
            <a:r>
              <a:rPr lang="en-ID" sz="1200" dirty="0"/>
              <a:t>, A., &amp; </a:t>
            </a:r>
            <a:r>
              <a:rPr lang="en-ID" sz="1200" dirty="0" err="1"/>
              <a:t>Radzikowski</a:t>
            </a:r>
            <a:r>
              <a:rPr lang="en-ID" sz="1200" dirty="0"/>
              <a:t>, J. (2013). #Earthquake: Twitter as a Distributed Sensor System. 	Transactions in GIS, 17(1), 124–147. https://doi.org/10.1111/j.1467-9671.2012.01359.x</a:t>
            </a:r>
          </a:p>
          <a:p>
            <a:pPr marL="127000" indent="0"/>
            <a:r>
              <a:rPr lang="en-ID" sz="1200" dirty="0"/>
              <a:t>Devi, A. S., Putra, I. K. G. D., &amp; </a:t>
            </a:r>
            <a:r>
              <a:rPr lang="en-ID" sz="1200" dirty="0" err="1"/>
              <a:t>Sukarsa</a:t>
            </a:r>
            <a:r>
              <a:rPr lang="en-ID" sz="1200" dirty="0"/>
              <a:t>, I. M. (2015). Implementasi Metode Clustering DBSCAN pada Proses Pengambilan 	Keputusan. Lontar Komputer : Jurnal Ilmiah Teknologi Informasi, 6(3), 185. 	https://doi.org/10.24843/lkjiti.2015.v06.i03.p05</a:t>
            </a:r>
          </a:p>
          <a:p>
            <a:pPr marL="127000" indent="0"/>
            <a:r>
              <a:rPr lang="en-ID" sz="1200" dirty="0" err="1"/>
              <a:t>Dwiarni</a:t>
            </a:r>
            <a:r>
              <a:rPr lang="en-ID" sz="1200" dirty="0"/>
              <a:t>, B. A., &amp; </a:t>
            </a:r>
            <a:r>
              <a:rPr lang="en-ID" sz="1200" dirty="0" err="1"/>
              <a:t>Setiyono</a:t>
            </a:r>
            <a:r>
              <a:rPr lang="en-ID" sz="1200" dirty="0"/>
              <a:t>, B. (2019). Akuisisi dan Clustering Data Sosial Media Menggunakan </a:t>
            </a:r>
            <a:r>
              <a:rPr lang="en-ID" sz="1200" dirty="0" err="1"/>
              <a:t>Algoritma</a:t>
            </a:r>
            <a:r>
              <a:rPr lang="en-ID" sz="1200" dirty="0"/>
              <a:t> K-Means sebagai 	Dasar untuk Mengetahui Profil Pengguna. Jurnal Sains Dan Seni, 8(2), 2337–3520. https://apps.twitter.com/</a:t>
            </a:r>
          </a:p>
          <a:p>
            <a:pPr marL="127000" indent="0"/>
            <a:r>
              <a:rPr lang="en-ID" sz="1200" dirty="0"/>
              <a:t>Fay, D. L. (1967). </a:t>
            </a:r>
            <a:r>
              <a:rPr lang="ja-JP" altLang="en-US" sz="1200" dirty="0"/>
              <a:t>済無</a:t>
            </a:r>
            <a:r>
              <a:rPr lang="en-ID" sz="1200" dirty="0"/>
              <a:t>No Title No Title No Title. </a:t>
            </a:r>
            <a:r>
              <a:rPr lang="en-ID" sz="1200" dirty="0" err="1"/>
              <a:t>Angewandte</a:t>
            </a:r>
            <a:r>
              <a:rPr lang="en-ID" sz="1200" dirty="0"/>
              <a:t> </a:t>
            </a:r>
            <a:r>
              <a:rPr lang="en-ID" sz="1200" dirty="0" err="1"/>
              <a:t>Chemie</a:t>
            </a:r>
            <a:r>
              <a:rPr lang="en-ID" sz="1200" dirty="0"/>
              <a:t> International Edition, 6(11), 951–952.</a:t>
            </a:r>
          </a:p>
          <a:p>
            <a:pPr marL="127000" indent="0"/>
            <a:r>
              <a:rPr lang="en-ID" sz="1200" dirty="0" err="1"/>
              <a:t>Feinerer</a:t>
            </a:r>
            <a:r>
              <a:rPr lang="en-ID" sz="1200" dirty="0"/>
              <a:t>, I., </a:t>
            </a:r>
            <a:r>
              <a:rPr lang="en-ID" sz="1200" dirty="0" err="1"/>
              <a:t>Hornik</a:t>
            </a:r>
            <a:r>
              <a:rPr lang="en-ID" sz="1200" dirty="0"/>
              <a:t>, K., &amp; Meyer, D. (2008). Text mining infrastructure in R. Journal of Statistical Software, 25(5), 1–54. 	https://doi.org/10.18637/jss.v025.i05</a:t>
            </a:r>
          </a:p>
          <a:p>
            <a:pPr marL="127000" indent="0"/>
            <a:r>
              <a:rPr lang="en-ID" sz="1200" dirty="0"/>
              <a:t>Freeman, J. (2019). What is an API? Application programming interfaces explained. In InfoWorld (pp. 1–9). 	https://www.infoworld.com/article/3269878/what-is-an-api-application-programming-interfaces-	explained.html</a:t>
            </a:r>
          </a:p>
          <a:p>
            <a:pPr marL="127000" indent="0"/>
            <a:r>
              <a:rPr lang="en-ID" sz="1200" dirty="0"/>
              <a:t>Han, J., </a:t>
            </a:r>
            <a:r>
              <a:rPr lang="en-ID" sz="1200" dirty="0" err="1"/>
              <a:t>Kamber</a:t>
            </a:r>
            <a:r>
              <a:rPr lang="en-ID" sz="1200" dirty="0"/>
              <a:t>, M., &amp; Pei, J. (Eds.). (2012). About the Authors. In Data Mining (Third Edition) (Third Edit, p. xxxv). Morgan 	Kaufmann. https://doi.org/https://doi.org/10.1016/B978-0-12-381479-1.00027-7</a:t>
            </a:r>
          </a:p>
          <a:p>
            <a:pPr marL="127000" indent="0"/>
            <a:endParaRPr lang="en-ID" sz="1200" dirty="0"/>
          </a:p>
        </p:txBody>
      </p:sp>
    </p:spTree>
    <p:extLst>
      <p:ext uri="{BB962C8B-B14F-4D97-AF65-F5344CB8AC3E}">
        <p14:creationId xmlns:p14="http://schemas.microsoft.com/office/powerpoint/2010/main" val="3956982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160020" y="2452230"/>
            <a:ext cx="88239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150" dirty="0"/>
              <a:t>Koko Mukti Wibowo, Indra </a:t>
            </a:r>
            <a:r>
              <a:rPr lang="en-ID" sz="1150" dirty="0" err="1"/>
              <a:t>Kanedi</a:t>
            </a:r>
            <a:r>
              <a:rPr lang="en-ID" sz="1150" dirty="0"/>
              <a:t>, J. J. (2021). Sistem Informasi Geografis (Sig) Menentukan Lokasi Pertambangan Batu Bara Di 	Provinsi Bengkulu Berbasis Website. Jurnal Media </a:t>
            </a:r>
            <a:r>
              <a:rPr lang="en-ID" sz="1150" dirty="0" err="1"/>
              <a:t>Infotama</a:t>
            </a:r>
            <a:r>
              <a:rPr lang="en-ID" sz="1150" dirty="0"/>
              <a:t>, 11(1), 223–260.</a:t>
            </a:r>
          </a:p>
          <a:p>
            <a:pPr marL="127000" indent="0"/>
            <a:r>
              <a:rPr lang="en-ID" sz="1150" dirty="0"/>
              <a:t>Liao, S. H., Chu, P. H., &amp; Hsiao, P. Y. (2012). Data mining techniques and applications - A decade review from 2000 to 2011. Expert 	Systems with Applications, 39(12), 11303–11311. https://doi.org/10.1016/j.eswa.2012.02.063</a:t>
            </a:r>
          </a:p>
          <a:p>
            <a:pPr marL="127000" indent="0"/>
            <a:r>
              <a:rPr lang="en-ID" sz="1150" dirty="0" err="1"/>
              <a:t>Melcer</a:t>
            </a:r>
            <a:r>
              <a:rPr lang="en-ID" sz="1150" dirty="0"/>
              <a:t>, E. F., &amp; </a:t>
            </a:r>
            <a:r>
              <a:rPr lang="en-ID" sz="1150" dirty="0" err="1"/>
              <a:t>Isbister</a:t>
            </a:r>
            <a:r>
              <a:rPr lang="en-ID" sz="1150" dirty="0"/>
              <a:t>, K. (2018). Bots &amp; (main)frames: Exploring the impact of tangible blocks and collaborative play in an 	educational programming game. Conference on Human Factors in Computing Systems - Proceedings, 2018-	April(April). https://doi.org/10.1145/3173574.3173840</a:t>
            </a:r>
          </a:p>
          <a:p>
            <a:pPr marL="127000" indent="0"/>
            <a:r>
              <a:rPr lang="en-ID" sz="1150" dirty="0" err="1"/>
              <a:t>Nurdiana</a:t>
            </a:r>
            <a:r>
              <a:rPr lang="en-ID" sz="1150" dirty="0"/>
              <a:t>, O., </a:t>
            </a:r>
            <a:r>
              <a:rPr lang="en-ID" sz="1150" dirty="0" err="1"/>
              <a:t>Jumadi</a:t>
            </a:r>
            <a:r>
              <a:rPr lang="en-ID" sz="1150" dirty="0"/>
              <a:t>, J., &amp; </a:t>
            </a:r>
            <a:r>
              <a:rPr lang="en-ID" sz="1150" dirty="0" err="1"/>
              <a:t>Nursantika</a:t>
            </a:r>
            <a:r>
              <a:rPr lang="en-ID" sz="1150" dirty="0"/>
              <a:t>, D. (2016). Perbandingan Metode Cosine Similarity Dengan Metode Jaccard Similarity Pada 	Aplikasi Pencarian Terjemah Al-Qur’an Dalam Bahasa Indonesia. Jurnal Online Informatika, 1(1), 59. 		https://doi.org/10.15575/join.v1i1.12</a:t>
            </a:r>
          </a:p>
          <a:p>
            <a:pPr marL="127000" indent="0"/>
            <a:r>
              <a:rPr lang="en-ID" sz="1150" dirty="0" err="1"/>
              <a:t>Prabahari</a:t>
            </a:r>
            <a:r>
              <a:rPr lang="en-ID" sz="1150" dirty="0"/>
              <a:t>, R. . T. (2014). A Comparative Analysis of Density Based Clustering Techniques for Outlier Mining. 3(11), 132–136.</a:t>
            </a:r>
          </a:p>
          <a:p>
            <a:pPr marL="127000" indent="0"/>
            <a:r>
              <a:rPr lang="en-ID" sz="1150" dirty="0"/>
              <a:t>Putri, M. M., Dewi, C., Permata Siam, E., Asri </a:t>
            </a:r>
            <a:r>
              <a:rPr lang="en-ID" sz="1150" dirty="0" err="1"/>
              <a:t>Wijayanti</a:t>
            </a:r>
            <a:r>
              <a:rPr lang="en-ID" sz="1150" dirty="0"/>
              <a:t>, G., Aulia, N., &amp; </a:t>
            </a:r>
            <a:r>
              <a:rPr lang="en-ID" sz="1150" dirty="0" err="1"/>
              <a:t>Nooraeni</a:t>
            </a:r>
            <a:r>
              <a:rPr lang="en-ID" sz="1150" dirty="0"/>
              <a:t>, R. (2021). Komparasi DBSCAN dan K-Means 	Clustering pada Pengelompokan Status Desa di Jawa Tengah Tahun 2020. 17(3), 394–404. 	https://doi.org/10.20956/j.v17i3.11704</a:t>
            </a:r>
          </a:p>
          <a:p>
            <a:pPr marL="127000" indent="0"/>
            <a:r>
              <a:rPr lang="en-ID" sz="1150" dirty="0" err="1"/>
              <a:t>Rahmanti</a:t>
            </a:r>
            <a:r>
              <a:rPr lang="en-ID" sz="1150" dirty="0"/>
              <a:t>, A. R., </a:t>
            </a:r>
            <a:r>
              <a:rPr lang="en-ID" sz="1150" dirty="0" err="1"/>
              <a:t>Ningrum</a:t>
            </a:r>
            <a:r>
              <a:rPr lang="en-ID" sz="1150" dirty="0"/>
              <a:t>, D. N. A., Lazuardi, L., Yang, H. C., &amp; Li, Y. C. (2021). Social Media Data Analytics for Outbreak Risk 	Communication: Public Attention on the “New Normal” During the COVID-19 Pandemic in Indonesia. Computer Methods 	and Programs in Biomedicine, 205, 106083. https://doi.org/10.1016/j.cmpb.2021.106083</a:t>
            </a:r>
          </a:p>
          <a:p>
            <a:pPr marL="127000" indent="0"/>
            <a:r>
              <a:rPr lang="en-ID" sz="1150" dirty="0"/>
              <a:t>Sakaki, T., Okazaki, M., &amp; Matsuo, Y. (2013). Tweet analysis for real-time event detection and earthquake reporting system 	development. IEEE Transactions on Knowledge and Data Engineering, 25(4), 919–931. 	https://doi.org/10.1109/TKDE.2012.29</a:t>
            </a:r>
          </a:p>
          <a:p>
            <a:pPr marL="127000" indent="0"/>
            <a:r>
              <a:rPr lang="en-ID" sz="1150" dirty="0" err="1"/>
              <a:t>Santoso</a:t>
            </a:r>
            <a:r>
              <a:rPr lang="en-ID" sz="1150" dirty="0"/>
              <a:t>, A. M. . (2022). Covid-19 : Varian Dan Mutasi. Jurnal </a:t>
            </a:r>
            <a:r>
              <a:rPr lang="en-ID" sz="1150" dirty="0" err="1"/>
              <a:t>Medika</a:t>
            </a:r>
            <a:r>
              <a:rPr lang="en-ID" sz="1150" dirty="0"/>
              <a:t> </a:t>
            </a:r>
            <a:r>
              <a:rPr lang="en-ID" sz="1150" dirty="0" err="1"/>
              <a:t>Hutama</a:t>
            </a:r>
            <a:r>
              <a:rPr lang="en-ID" sz="1150" dirty="0"/>
              <a:t>, 3(02), 1980–1986. 	https://jurnalmedikahutama.com/index.php/JMH/article/view/396/271</a:t>
            </a:r>
          </a:p>
          <a:p>
            <a:pPr marL="127000" indent="0"/>
            <a:r>
              <a:rPr lang="en-ID" sz="1150" dirty="0" err="1"/>
              <a:t>Silitonga</a:t>
            </a:r>
            <a:r>
              <a:rPr lang="en-ID" sz="1150" dirty="0"/>
              <a:t>, P. (2016). ANALISIS POLA PENYEBARAN PENYAKIT PASIEN PENGGUNA BADAN PENYELENGGARA JAMINAN SOSIAL (BPJS) 	KESEHATAN DENGAN MENGGUNAKAN METODE DBSCAN CLUSTERING (Studi Kasus Rumah Sakit Umum Pusat Haji Adam 	Malik Medan). </a:t>
            </a:r>
            <a:r>
              <a:rPr lang="en-US" sz="1150" dirty="0"/>
              <a:t>Jurnal TIMES, Vol. V No(ISSN : 2337-3601), 11–40. http://etd.lib.metu.edu.tr/upload/12620012/index.pdf</a:t>
            </a:r>
            <a:r>
              <a:rPr lang="en-ID" sz="1150" dirty="0"/>
              <a:t> </a:t>
            </a:r>
          </a:p>
        </p:txBody>
      </p:sp>
    </p:spTree>
    <p:extLst>
      <p:ext uri="{BB962C8B-B14F-4D97-AF65-F5344CB8AC3E}">
        <p14:creationId xmlns:p14="http://schemas.microsoft.com/office/powerpoint/2010/main" val="3227227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160020" y="1461630"/>
            <a:ext cx="88239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Susanto, H., </a:t>
            </a:r>
            <a:r>
              <a:rPr lang="en-ID" sz="1200" dirty="0" err="1"/>
              <a:t>Sumpeno</a:t>
            </a:r>
            <a:r>
              <a:rPr lang="en-ID" sz="1200" dirty="0"/>
              <a:t>, S., &amp; </a:t>
            </a:r>
            <a:r>
              <a:rPr lang="en-ID" sz="1200" dirty="0" err="1"/>
              <a:t>Rachmadi</a:t>
            </a:r>
            <a:r>
              <a:rPr lang="en-ID" sz="1200" dirty="0"/>
              <a:t>, R. F. (2014). Visualisasi Data Teks </a:t>
            </a:r>
            <a:r>
              <a:rPr lang="en-ID" sz="1200" dirty="0" err="1"/>
              <a:t>TwitterBerbasis</a:t>
            </a:r>
            <a:r>
              <a:rPr lang="en-ID" sz="1200" dirty="0"/>
              <a:t> Bahasa Indonesia Menggunakan Teknik 	</a:t>
            </a:r>
            <a:r>
              <a:rPr lang="en-ID" sz="1200" dirty="0" err="1"/>
              <a:t>Pengklasteran</a:t>
            </a:r>
            <a:r>
              <a:rPr lang="en-ID" sz="1200" dirty="0"/>
              <a:t>. Jurnal Teknik Elektro Institut Teknologi Sepuluh Nopember, 6. </a:t>
            </a:r>
            <a:r>
              <a:rPr lang="en-ID" sz="1200" dirty="0">
                <a:hlinkClick r:id="rId3"/>
              </a:rPr>
              <a:t>http://digilib.its.ac.id/ITS-paper-</a:t>
            </a:r>
            <a:r>
              <a:rPr lang="en-ID" sz="1200" dirty="0"/>
              <a:t>	22121150006831/35629</a:t>
            </a:r>
          </a:p>
          <a:p>
            <a:pPr marL="127000" indent="0"/>
            <a:r>
              <a:rPr lang="en-ID" sz="1200" dirty="0"/>
              <a:t>Susilo, A., </a:t>
            </a:r>
            <a:r>
              <a:rPr lang="en-ID" sz="1200" dirty="0" err="1"/>
              <a:t>Rumende</a:t>
            </a:r>
            <a:r>
              <a:rPr lang="en-ID" sz="1200" dirty="0"/>
              <a:t>, C. M., </a:t>
            </a:r>
            <a:r>
              <a:rPr lang="en-ID" sz="1200" dirty="0" err="1"/>
              <a:t>Pitoyo</a:t>
            </a:r>
            <a:r>
              <a:rPr lang="en-ID" sz="1200" dirty="0"/>
              <a:t>, C. W., </a:t>
            </a:r>
            <a:r>
              <a:rPr lang="en-ID" sz="1200" dirty="0" err="1"/>
              <a:t>Santoso</a:t>
            </a:r>
            <a:r>
              <a:rPr lang="en-ID" sz="1200" dirty="0"/>
              <a:t>, W. D., </a:t>
            </a:r>
            <a:r>
              <a:rPr lang="en-ID" sz="1200" dirty="0" err="1"/>
              <a:t>Yulianti</a:t>
            </a:r>
            <a:r>
              <a:rPr lang="en-ID" sz="1200" dirty="0"/>
              <a:t>, M., </a:t>
            </a:r>
            <a:r>
              <a:rPr lang="en-ID" sz="1200" dirty="0" err="1"/>
              <a:t>Herikurniawan</a:t>
            </a:r>
            <a:r>
              <a:rPr lang="en-ID" sz="1200" dirty="0"/>
              <a:t>, H., </a:t>
            </a:r>
            <a:r>
              <a:rPr lang="en-ID" sz="1200" dirty="0" err="1"/>
              <a:t>Sinto</a:t>
            </a:r>
            <a:r>
              <a:rPr lang="en-ID" sz="1200" dirty="0"/>
              <a:t>, R., Singh, G., Nainggolan, L., </a:t>
            </a:r>
            <a:r>
              <a:rPr lang="en-ID" sz="1200" dirty="0" err="1"/>
              <a:t>Nelwan</a:t>
            </a:r>
            <a:r>
              <a:rPr lang="en-ID" sz="1200" dirty="0"/>
              <a:t>, E. J., Chen, L. K., </a:t>
            </a:r>
            <a:r>
              <a:rPr lang="en-ID" sz="1200" dirty="0" err="1"/>
              <a:t>Widhani</a:t>
            </a:r>
            <a:r>
              <a:rPr lang="en-ID" sz="1200" dirty="0"/>
              <a:t>, A., Wijaya, E., </a:t>
            </a:r>
            <a:r>
              <a:rPr lang="en-ID" sz="1200" dirty="0" err="1"/>
              <a:t>Wicaksana</a:t>
            </a:r>
            <a:r>
              <a:rPr lang="en-ID" sz="1200" dirty="0"/>
              <a:t>, B., Maksum, M., </a:t>
            </a:r>
            <a:r>
              <a:rPr lang="en-ID" sz="1200" dirty="0" err="1"/>
              <a:t>Annisa</a:t>
            </a:r>
            <a:r>
              <a:rPr lang="en-ID" sz="1200" dirty="0"/>
              <a:t>, F., </a:t>
            </a:r>
            <a:r>
              <a:rPr lang="en-ID" sz="1200" dirty="0" err="1"/>
              <a:t>Jasirwan</a:t>
            </a:r>
            <a:r>
              <a:rPr lang="en-ID" sz="1200" dirty="0"/>
              <a:t>, C. O. M., &amp; </a:t>
            </a:r>
            <a:r>
              <a:rPr lang="en-ID" sz="1200" dirty="0" err="1"/>
              <a:t>Yunihastuti</a:t>
            </a:r>
            <a:r>
              <a:rPr lang="en-ID" sz="1200" dirty="0"/>
              <a:t>, E. (2020). 	Coronavirus Disease 2019: Tinjauan Literatur Terkini. Jurnal Penyakit Dalam Indonesia, 7(1), 45. 	https://doi.org/10.7454/jpdi.v7i1.415</a:t>
            </a:r>
          </a:p>
          <a:p>
            <a:pPr marL="127000" indent="0"/>
            <a:r>
              <a:rPr lang="en-ID" sz="1200" dirty="0" err="1"/>
              <a:t>Wahyuni</a:t>
            </a:r>
            <a:r>
              <a:rPr lang="en-ID" sz="1200" dirty="0"/>
              <a:t>, R. T., </a:t>
            </a:r>
            <a:r>
              <a:rPr lang="en-ID" sz="1200" dirty="0" err="1"/>
              <a:t>Prastiyanto</a:t>
            </a:r>
            <a:r>
              <a:rPr lang="en-ID" sz="1200" dirty="0"/>
              <a:t>, D., &amp; </a:t>
            </a:r>
            <a:r>
              <a:rPr lang="en-ID" sz="1200" dirty="0" err="1"/>
              <a:t>Supraptono</a:t>
            </a:r>
            <a:r>
              <a:rPr lang="en-ID" sz="1200" dirty="0"/>
              <a:t>, E. (2017). Penerapan </a:t>
            </a:r>
            <a:r>
              <a:rPr lang="en-ID" sz="1200" dirty="0" err="1"/>
              <a:t>Algoritma</a:t>
            </a:r>
            <a:r>
              <a:rPr lang="en-ID" sz="1200" dirty="0"/>
              <a:t> Cosine Similarity dan </a:t>
            </a:r>
            <a:r>
              <a:rPr lang="en-ID" sz="1200" dirty="0" err="1"/>
              <a:t>Pembobotan</a:t>
            </a:r>
            <a:r>
              <a:rPr lang="en-ID" sz="1200" dirty="0"/>
              <a:t> TF-IDF pada 	Sistem Klasifikasi Dokumen Skripsi. Jurnal Teknik Elektro Universitas Negeri Semarang, 9(1), 18–23. 	https://journal.unnes.ac.id/nju/index.php/jte/article/download/10955/6659</a:t>
            </a:r>
          </a:p>
          <a:p>
            <a:pPr marL="127000" indent="0"/>
            <a:endParaRPr lang="en-ID" sz="1200" dirty="0"/>
          </a:p>
        </p:txBody>
      </p:sp>
    </p:spTree>
    <p:extLst>
      <p:ext uri="{BB962C8B-B14F-4D97-AF65-F5344CB8AC3E}">
        <p14:creationId xmlns:p14="http://schemas.microsoft.com/office/powerpoint/2010/main" val="25951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58"/>
          <p:cNvSpPr txBox="1">
            <a:spLocks noGrp="1"/>
          </p:cNvSpPr>
          <p:nvPr>
            <p:ph type="title"/>
          </p:nvPr>
        </p:nvSpPr>
        <p:spPr>
          <a:xfrm>
            <a:off x="4572000" y="602066"/>
            <a:ext cx="3852000" cy="92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sz="4000" dirty="0"/>
              <a:t>TERIMA KASIH</a:t>
            </a:r>
            <a:endParaRPr sz="4000" dirty="0"/>
          </a:p>
        </p:txBody>
      </p:sp>
      <p:sp>
        <p:nvSpPr>
          <p:cNvPr id="4230" name="Google Shape;4230;p58"/>
          <p:cNvSpPr txBox="1">
            <a:spLocks noGrp="1"/>
          </p:cNvSpPr>
          <p:nvPr>
            <p:ph type="subTitle" idx="1"/>
          </p:nvPr>
        </p:nvSpPr>
        <p:spPr>
          <a:xfrm>
            <a:off x="5687950" y="2360550"/>
            <a:ext cx="2736000" cy="92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err="1"/>
              <a:t>Fahmirullah</a:t>
            </a:r>
            <a:r>
              <a:rPr lang="en-ID" dirty="0"/>
              <a:t> Abdillah</a:t>
            </a:r>
            <a:endParaRPr lang="en" dirty="0"/>
          </a:p>
          <a:p>
            <a:pPr marL="0" lvl="0" indent="0" algn="r" rtl="0">
              <a:spcBef>
                <a:spcPts val="0"/>
              </a:spcBef>
              <a:spcAft>
                <a:spcPts val="0"/>
              </a:spcAft>
              <a:buNone/>
            </a:pPr>
            <a:r>
              <a:rPr lang="en" dirty="0"/>
              <a:t>081811633002</a:t>
            </a:r>
          </a:p>
          <a:p>
            <a:pPr marL="0" lvl="0" indent="0" algn="r" rtl="0">
              <a:spcBef>
                <a:spcPts val="0"/>
              </a:spcBef>
              <a:spcAft>
                <a:spcPts val="0"/>
              </a:spcAft>
              <a:buNone/>
            </a:pPr>
            <a:r>
              <a:rPr lang="en" dirty="0"/>
              <a:t>S1 Sistem Informasi</a:t>
            </a:r>
            <a:endParaRPr dirty="0"/>
          </a:p>
        </p:txBody>
      </p:sp>
      <p:sp>
        <p:nvSpPr>
          <p:cNvPr id="4231" name="Google Shape;4231;p58"/>
          <p:cNvSpPr txBox="1">
            <a:spLocks noGrp="1"/>
          </p:cNvSpPr>
          <p:nvPr>
            <p:ph type="subTitle" idx="2"/>
          </p:nvPr>
        </p:nvSpPr>
        <p:spPr>
          <a:xfrm>
            <a:off x="5147725" y="1779433"/>
            <a:ext cx="3276000" cy="351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Sidang Skripsi</a:t>
            </a:r>
            <a:endParaRPr dirty="0"/>
          </a:p>
        </p:txBody>
      </p:sp>
      <p:grpSp>
        <p:nvGrpSpPr>
          <p:cNvPr id="4263" name="Google Shape;4263;p58"/>
          <p:cNvGrpSpPr/>
          <p:nvPr/>
        </p:nvGrpSpPr>
        <p:grpSpPr>
          <a:xfrm>
            <a:off x="720000" y="540004"/>
            <a:ext cx="2089700" cy="1785525"/>
            <a:chOff x="6151700" y="540000"/>
            <a:chExt cx="2089700" cy="1785525"/>
          </a:xfrm>
        </p:grpSpPr>
        <p:grpSp>
          <p:nvGrpSpPr>
            <p:cNvPr id="4264" name="Google Shape;4264;p58"/>
            <p:cNvGrpSpPr/>
            <p:nvPr/>
          </p:nvGrpSpPr>
          <p:grpSpPr>
            <a:xfrm>
              <a:off x="6496375" y="540000"/>
              <a:ext cx="1745025" cy="1785525"/>
              <a:chOff x="5299625" y="820625"/>
              <a:chExt cx="1745025" cy="1785525"/>
            </a:xfrm>
          </p:grpSpPr>
          <p:sp>
            <p:nvSpPr>
              <p:cNvPr id="4265" name="Google Shape;4265;p58"/>
              <p:cNvSpPr/>
              <p:nvPr/>
            </p:nvSpPr>
            <p:spPr>
              <a:xfrm>
                <a:off x="5299625" y="820625"/>
                <a:ext cx="1745025" cy="1785525"/>
              </a:xfrm>
              <a:custGeom>
                <a:avLst/>
                <a:gdLst/>
                <a:ahLst/>
                <a:cxnLst/>
                <a:rect l="l" t="t" r="r" b="b"/>
                <a:pathLst>
                  <a:path w="69801" h="71421" fill="none" extrusionOk="0">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6" name="Google Shape;4266;p58"/>
              <p:cNvSpPr/>
              <p:nvPr/>
            </p:nvSpPr>
            <p:spPr>
              <a:xfrm>
                <a:off x="5353825" y="849725"/>
                <a:ext cx="1653150" cy="1706200"/>
              </a:xfrm>
              <a:custGeom>
                <a:avLst/>
                <a:gdLst/>
                <a:ahLst/>
                <a:cxnLst/>
                <a:rect l="l" t="t" r="r" b="b"/>
                <a:pathLst>
                  <a:path w="66126" h="68248" fill="none" extrusionOk="0">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7" name="Google Shape;4267;p58"/>
              <p:cNvSpPr/>
              <p:nvPr/>
            </p:nvSpPr>
            <p:spPr>
              <a:xfrm>
                <a:off x="5391500" y="878825"/>
                <a:ext cx="1601225" cy="1627475"/>
              </a:xfrm>
              <a:custGeom>
                <a:avLst/>
                <a:gdLst/>
                <a:ahLst/>
                <a:cxnLst/>
                <a:rect l="l" t="t" r="r" b="b"/>
                <a:pathLst>
                  <a:path w="64049" h="65099" fill="none" extrusionOk="0">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8" name="Google Shape;4268;p58"/>
              <p:cNvSpPr/>
              <p:nvPr/>
            </p:nvSpPr>
            <p:spPr>
              <a:xfrm>
                <a:off x="5430875" y="908500"/>
                <a:ext cx="1548150" cy="1547575"/>
              </a:xfrm>
              <a:custGeom>
                <a:avLst/>
                <a:gdLst/>
                <a:ahLst/>
                <a:cxnLst/>
                <a:rect l="l" t="t" r="r" b="b"/>
                <a:pathLst>
                  <a:path w="61926" h="61903" fill="none" extrusionOk="0">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9" name="Google Shape;4269;p58"/>
              <p:cNvSpPr/>
              <p:nvPr/>
            </p:nvSpPr>
            <p:spPr>
              <a:xfrm>
                <a:off x="5471375" y="937600"/>
                <a:ext cx="1493375" cy="1468250"/>
              </a:xfrm>
              <a:custGeom>
                <a:avLst/>
                <a:gdLst/>
                <a:ahLst/>
                <a:cxnLst/>
                <a:rect l="l" t="t" r="r" b="b"/>
                <a:pathLst>
                  <a:path w="59735" h="58730" fill="none" extrusionOk="0">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0" name="Google Shape;4270;p58"/>
              <p:cNvSpPr/>
              <p:nvPr/>
            </p:nvSpPr>
            <p:spPr>
              <a:xfrm>
                <a:off x="5513050" y="966700"/>
                <a:ext cx="1438000" cy="1388950"/>
              </a:xfrm>
              <a:custGeom>
                <a:avLst/>
                <a:gdLst/>
                <a:ahLst/>
                <a:cxnLst/>
                <a:rect l="l" t="t" r="r" b="b"/>
                <a:pathLst>
                  <a:path w="57520" h="55558" fill="none" extrusionOk="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1" name="Google Shape;4271;p58"/>
              <p:cNvSpPr/>
              <p:nvPr/>
            </p:nvSpPr>
            <p:spPr>
              <a:xfrm>
                <a:off x="5556400" y="996375"/>
                <a:ext cx="1380400" cy="1309050"/>
              </a:xfrm>
              <a:custGeom>
                <a:avLst/>
                <a:gdLst/>
                <a:ahLst/>
                <a:cxnLst/>
                <a:rect l="l" t="t" r="r" b="b"/>
                <a:pathLst>
                  <a:path w="55216" h="52362" fill="none" extrusionOk="0">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2" name="Google Shape;4272;p58"/>
              <p:cNvSpPr/>
              <p:nvPr/>
            </p:nvSpPr>
            <p:spPr>
              <a:xfrm>
                <a:off x="5595200" y="1025475"/>
                <a:ext cx="1327325" cy="1232025"/>
              </a:xfrm>
              <a:custGeom>
                <a:avLst/>
                <a:gdLst/>
                <a:ahLst/>
                <a:cxnLst/>
                <a:rect l="l" t="t" r="r" b="b"/>
                <a:pathLst>
                  <a:path w="53093" h="49281" fill="none" extrusionOk="0">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3" name="Google Shape;4273;p58"/>
              <p:cNvSpPr/>
              <p:nvPr/>
            </p:nvSpPr>
            <p:spPr>
              <a:xfrm>
                <a:off x="5627750" y="1055150"/>
                <a:ext cx="1280500" cy="1162400"/>
              </a:xfrm>
              <a:custGeom>
                <a:avLst/>
                <a:gdLst/>
                <a:ahLst/>
                <a:cxnLst/>
                <a:rect l="l" t="t" r="r" b="b"/>
                <a:pathLst>
                  <a:path w="51220" h="46496" fill="none" extrusionOk="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4" name="Google Shape;4274;p58"/>
              <p:cNvSpPr/>
              <p:nvPr/>
            </p:nvSpPr>
            <p:spPr>
              <a:xfrm>
                <a:off x="5660825" y="1084250"/>
                <a:ext cx="1233750" cy="1112175"/>
              </a:xfrm>
              <a:custGeom>
                <a:avLst/>
                <a:gdLst/>
                <a:ahLst/>
                <a:cxnLst/>
                <a:rect l="l" t="t" r="r" b="b"/>
                <a:pathLst>
                  <a:path w="49350" h="44487" fill="none" extrusionOk="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5" name="Google Shape;4275;p58"/>
              <p:cNvSpPr/>
              <p:nvPr/>
            </p:nvSpPr>
            <p:spPr>
              <a:xfrm>
                <a:off x="5693350" y="1113350"/>
                <a:ext cx="1186950" cy="1068825"/>
              </a:xfrm>
              <a:custGeom>
                <a:avLst/>
                <a:gdLst/>
                <a:ahLst/>
                <a:cxnLst/>
                <a:rect l="l" t="t" r="r" b="b"/>
                <a:pathLst>
                  <a:path w="47478" h="42753" fill="none" extrusionOk="0">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6" name="Google Shape;4276;p58"/>
              <p:cNvSpPr/>
              <p:nvPr/>
            </p:nvSpPr>
            <p:spPr>
              <a:xfrm>
                <a:off x="5721325" y="1106500"/>
                <a:ext cx="1145275" cy="1061400"/>
              </a:xfrm>
              <a:custGeom>
                <a:avLst/>
                <a:gdLst/>
                <a:ahLst/>
                <a:cxnLst/>
                <a:rect l="l" t="t" r="r" b="b"/>
                <a:pathLst>
                  <a:path w="45811" h="42456" fill="none" extrusionOk="0">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77" name="Google Shape;4277;p58"/>
            <p:cNvGrpSpPr/>
            <p:nvPr/>
          </p:nvGrpSpPr>
          <p:grpSpPr>
            <a:xfrm>
              <a:off x="6151700" y="563400"/>
              <a:ext cx="1724500" cy="1724475"/>
              <a:chOff x="4954950" y="844025"/>
              <a:chExt cx="1724500" cy="1724475"/>
            </a:xfrm>
          </p:grpSpPr>
          <p:sp>
            <p:nvSpPr>
              <p:cNvPr id="4278" name="Google Shape;4278;p58"/>
              <p:cNvSpPr/>
              <p:nvPr/>
            </p:nvSpPr>
            <p:spPr>
              <a:xfrm>
                <a:off x="5042850" y="1000800"/>
                <a:ext cx="1273100" cy="1204200"/>
              </a:xfrm>
              <a:custGeom>
                <a:avLst/>
                <a:gdLst/>
                <a:ahLst/>
                <a:cxnLst/>
                <a:rect l="l" t="t" r="r" b="b"/>
                <a:pathLst>
                  <a:path w="50924" h="48168" extrusionOk="0">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5318450" y="1207500"/>
                <a:ext cx="1273100" cy="1203775"/>
              </a:xfrm>
              <a:custGeom>
                <a:avLst/>
                <a:gdLst/>
                <a:ahLst/>
                <a:cxnLst/>
                <a:rect l="l" t="t" r="r" b="b"/>
                <a:pathLst>
                  <a:path w="50924" h="48151" extrusionOk="0">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4954950" y="844025"/>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2" name="Rectangle: Rounded Corners 1">
            <a:extLst>
              <a:ext uri="{FF2B5EF4-FFF2-40B4-BE49-F238E27FC236}">
                <a16:creationId xmlns:a16="http://schemas.microsoft.com/office/drawing/2014/main" id="{B25C0A3A-5420-4032-854B-21EABBCB2CC0}"/>
              </a:ext>
            </a:extLst>
          </p:cNvPr>
          <p:cNvSpPr/>
          <p:nvPr/>
        </p:nvSpPr>
        <p:spPr>
          <a:xfrm>
            <a:off x="4876800" y="3634740"/>
            <a:ext cx="3604260" cy="926700"/>
          </a:xfrm>
          <a:prstGeom prst="roundRect">
            <a:avLst/>
          </a:prstGeom>
          <a:solidFill>
            <a:srgbClr val="E9E9E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5" name="Picture 54">
            <a:extLst>
              <a:ext uri="{FF2B5EF4-FFF2-40B4-BE49-F238E27FC236}">
                <a16:creationId xmlns:a16="http://schemas.microsoft.com/office/drawing/2014/main" id="{3D5708EE-B904-4795-8E68-7DEE88E9B9B1}"/>
              </a:ext>
            </a:extLst>
          </p:cNvPr>
          <p:cNvPicPr>
            <a:picLocks noChangeAspect="1"/>
          </p:cNvPicPr>
          <p:nvPr/>
        </p:nvPicPr>
        <p:blipFill>
          <a:blip r:embed="rId3"/>
          <a:stretch>
            <a:fillRect/>
          </a:stretch>
        </p:blipFill>
        <p:spPr>
          <a:xfrm>
            <a:off x="5147725" y="3746011"/>
            <a:ext cx="3210586" cy="7041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833438" y="2888919"/>
            <a:ext cx="2580412" cy="572700"/>
          </a:xfrm>
          <a:prstGeom prst="rect">
            <a:avLst/>
          </a:prstGeom>
        </p:spPr>
        <p:txBody>
          <a:bodyPr spcFirstLastPara="1" wrap="square" lIns="0" tIns="0" rIns="0" bIns="0" anchor="ctr" anchorCtr="0">
            <a:noAutofit/>
          </a:bodyPr>
          <a:lstStyle/>
          <a:p>
            <a:pPr marL="0" lvl="0" indent="0" algn="ctr"/>
            <a:r>
              <a:rPr lang="en-ID" sz="1400" i="1" dirty="0"/>
              <a:t>Data mining</a:t>
            </a:r>
            <a:r>
              <a:rPr lang="en-ID" sz="1400" dirty="0"/>
              <a:t> adalah proses penemuan pola dan pengetahuan dari kumpulan data dengan jumlah yang besar. Sumber data meliputi basis data, data warehouse, website, penyimpanan informasi lainnya, atau data streaming yang digunakan oleh suatu sistem secara dinamis (Han </a:t>
            </a:r>
            <a:r>
              <a:rPr lang="en-ID" sz="1400" i="1" dirty="0"/>
              <a:t>et al. </a:t>
            </a:r>
            <a:r>
              <a:rPr lang="en-ID" sz="1400" dirty="0"/>
              <a:t>2012)</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462952" y="123395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DATA MINING</a:t>
            </a:r>
          </a:p>
        </p:txBody>
      </p:sp>
      <p:sp>
        <p:nvSpPr>
          <p:cNvPr id="38" name="Google Shape;3176;p34">
            <a:extLst>
              <a:ext uri="{FF2B5EF4-FFF2-40B4-BE49-F238E27FC236}">
                <a16:creationId xmlns:a16="http://schemas.microsoft.com/office/drawing/2014/main" id="{6B057055-3201-4C90-9903-21AF952255CA}"/>
              </a:ext>
            </a:extLst>
          </p:cNvPr>
          <p:cNvSpPr txBox="1">
            <a:spLocks/>
          </p:cNvSpPr>
          <p:nvPr/>
        </p:nvSpPr>
        <p:spPr>
          <a:xfrm>
            <a:off x="5023246" y="2888919"/>
            <a:ext cx="329922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dirty="0"/>
              <a:t>Twitter API merupakan contoh dari REST API, yaitu API yang menggunakan gaya arsitektur Representational State Transfer (REST). Twitter API dapat digunakan untuk melakukan pencarian tweet, membuat tweet, dan menandai tweet yang disukai. Ketika akan melakukan pencarian tweet, diperlukan untuk memasukkan kriteria, seperti kata kunci atau hashtag, </a:t>
            </a:r>
            <a:r>
              <a:rPr lang="en-ID" sz="1400" dirty="0" err="1"/>
              <a:t>geolokasi</a:t>
            </a:r>
            <a:r>
              <a:rPr lang="en-ID" sz="1400" dirty="0"/>
              <a:t>, bahasa, dan lain-lain (Freeman, 2018).</a:t>
            </a:r>
          </a:p>
        </p:txBody>
      </p:sp>
      <p:sp>
        <p:nvSpPr>
          <p:cNvPr id="39" name="Google Shape;3176;p34">
            <a:extLst>
              <a:ext uri="{FF2B5EF4-FFF2-40B4-BE49-F238E27FC236}">
                <a16:creationId xmlns:a16="http://schemas.microsoft.com/office/drawing/2014/main" id="{DB0C8996-CDE8-4C5B-B4F2-E96DB8C124C6}"/>
              </a:ext>
            </a:extLst>
          </p:cNvPr>
          <p:cNvSpPr txBox="1">
            <a:spLocks/>
          </p:cNvSpPr>
          <p:nvPr/>
        </p:nvSpPr>
        <p:spPr>
          <a:xfrm>
            <a:off x="6085365" y="1233950"/>
            <a:ext cx="117498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TWITTER API</a:t>
            </a:r>
          </a:p>
        </p:txBody>
      </p:sp>
      <p:pic>
        <p:nvPicPr>
          <p:cNvPr id="25" name="Picture 24">
            <a:extLst>
              <a:ext uri="{FF2B5EF4-FFF2-40B4-BE49-F238E27FC236}">
                <a16:creationId xmlns:a16="http://schemas.microsoft.com/office/drawing/2014/main" id="{2972EB30-2032-43A5-A538-DA6B312F6E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1543" y="2523684"/>
            <a:ext cx="730469" cy="730469"/>
          </a:xfrm>
          <a:prstGeom prst="rect">
            <a:avLst/>
          </a:prstGeom>
        </p:spPr>
      </p:pic>
      <p:pic>
        <p:nvPicPr>
          <p:cNvPr id="44" name="Picture 43">
            <a:extLst>
              <a:ext uri="{FF2B5EF4-FFF2-40B4-BE49-F238E27FC236}">
                <a16:creationId xmlns:a16="http://schemas.microsoft.com/office/drawing/2014/main" id="{3A730280-165E-476E-9F21-16FDC326AB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8686" y="1624607"/>
            <a:ext cx="730469" cy="730469"/>
          </a:xfrm>
          <a:prstGeom prst="rect">
            <a:avLst/>
          </a:prstGeom>
        </p:spPr>
      </p:pic>
      <p:pic>
        <p:nvPicPr>
          <p:cNvPr id="45" name="Picture 44">
            <a:extLst>
              <a:ext uri="{FF2B5EF4-FFF2-40B4-BE49-F238E27FC236}">
                <a16:creationId xmlns:a16="http://schemas.microsoft.com/office/drawing/2014/main" id="{D360ED42-0B8C-4D29-85D7-EB658046C0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8686" y="3406553"/>
            <a:ext cx="730469" cy="730469"/>
          </a:xfrm>
          <a:prstGeom prst="rect">
            <a:avLst/>
          </a:prstGeom>
        </p:spPr>
      </p:pic>
    </p:spTree>
    <p:extLst>
      <p:ext uri="{BB962C8B-B14F-4D97-AF65-F5344CB8AC3E}">
        <p14:creationId xmlns:p14="http://schemas.microsoft.com/office/powerpoint/2010/main" val="142017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720000" y="2660319"/>
            <a:ext cx="3409950" cy="572700"/>
          </a:xfrm>
          <a:prstGeom prst="rect">
            <a:avLst/>
          </a:prstGeom>
        </p:spPr>
        <p:txBody>
          <a:bodyPr spcFirstLastPara="1" wrap="square" lIns="0" tIns="0" rIns="0" bIns="0" anchor="ctr" anchorCtr="0">
            <a:noAutofit/>
          </a:bodyPr>
          <a:lstStyle/>
          <a:p>
            <a:pPr marL="0" lvl="0" indent="0"/>
            <a:r>
              <a:rPr lang="en-US" dirty="0"/>
              <a:t>P</a:t>
            </a:r>
            <a:r>
              <a:rPr lang="id-ID" dirty="0"/>
              <a:t>enambangan teks mirip dengan penambangan data, kecuali untuk teknik penambangan data yang dirancang untuk mengerjakan data terstruktur dalam database, tetapi penambangan teks dapat mengerjakan data yang tidak terstruktur atau semi terstruktur seperti</a:t>
            </a:r>
            <a:r>
              <a:rPr lang="en-US" dirty="0"/>
              <a:t> </a:t>
            </a:r>
            <a:r>
              <a:rPr lang="en-US" b="1" i="1" dirty="0"/>
              <a:t>tweet </a:t>
            </a:r>
            <a:r>
              <a:rPr lang="en-US" dirty="0"/>
              <a:t>(Liao </a:t>
            </a:r>
            <a:r>
              <a:rPr lang="en-US" i="1" dirty="0"/>
              <a:t>et al. </a:t>
            </a:r>
            <a:r>
              <a:rPr lang="en-US" dirty="0"/>
              <a:t>2012)</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52302" y="1233950"/>
            <a:ext cx="214083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a:t>
            </a:r>
            <a:r>
              <a:rPr lang="en-ID" b="1" dirty="0"/>
              <a:t>Data</a:t>
            </a:r>
          </a:p>
        </p:txBody>
      </p:sp>
      <p:sp>
        <p:nvSpPr>
          <p:cNvPr id="10" name="Google Shape;3808;p46">
            <a:extLst>
              <a:ext uri="{FF2B5EF4-FFF2-40B4-BE49-F238E27FC236}">
                <a16:creationId xmlns:a16="http://schemas.microsoft.com/office/drawing/2014/main" id="{6326706A-94F0-4A0D-9DCB-57541C025C23}"/>
              </a:ext>
            </a:extLst>
          </p:cNvPr>
          <p:cNvSpPr/>
          <p:nvPr/>
        </p:nvSpPr>
        <p:spPr>
          <a:xfrm>
            <a:off x="6150769" y="804947"/>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i="1" dirty="0">
                <a:latin typeface="Fira Sans Light" panose="020B0604020202020204" charset="0"/>
              </a:rPr>
              <a:t>Tokenizing</a:t>
            </a:r>
            <a:endParaRPr b="1" i="1" dirty="0">
              <a:latin typeface="Fira Sans Light" panose="020B0604020202020204" charset="0"/>
            </a:endParaRPr>
          </a:p>
        </p:txBody>
      </p:sp>
      <p:sp>
        <p:nvSpPr>
          <p:cNvPr id="12" name="Google Shape;3808;p46">
            <a:extLst>
              <a:ext uri="{FF2B5EF4-FFF2-40B4-BE49-F238E27FC236}">
                <a16:creationId xmlns:a16="http://schemas.microsoft.com/office/drawing/2014/main" id="{3FC56C01-4982-4A6E-B389-4F2F823024F7}"/>
              </a:ext>
            </a:extLst>
          </p:cNvPr>
          <p:cNvSpPr/>
          <p:nvPr/>
        </p:nvSpPr>
        <p:spPr>
          <a:xfrm>
            <a:off x="6150769" y="15721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b="1" dirty="0">
                <a:latin typeface="Fira Sans Light" panose="020B0604020202020204" charset="0"/>
              </a:rPr>
              <a:t>Penghapusan </a:t>
            </a:r>
            <a:r>
              <a:rPr lang="en-US" sz="1050" b="1" i="1" dirty="0" err="1">
                <a:latin typeface="Fira Sans Light" panose="020B0604020202020204" charset="0"/>
              </a:rPr>
              <a:t>Stopword</a:t>
            </a:r>
            <a:endParaRPr sz="1050" b="1" i="1" dirty="0">
              <a:latin typeface="Fira Sans Light" panose="020B0604020202020204" charset="0"/>
            </a:endParaRPr>
          </a:p>
        </p:txBody>
      </p:sp>
      <p:sp>
        <p:nvSpPr>
          <p:cNvPr id="13" name="Google Shape;3808;p46">
            <a:extLst>
              <a:ext uri="{FF2B5EF4-FFF2-40B4-BE49-F238E27FC236}">
                <a16:creationId xmlns:a16="http://schemas.microsoft.com/office/drawing/2014/main" id="{1AFD0904-C903-48BB-8843-AB62CF1A5D37}"/>
              </a:ext>
            </a:extLst>
          </p:cNvPr>
          <p:cNvSpPr/>
          <p:nvPr/>
        </p:nvSpPr>
        <p:spPr>
          <a:xfrm>
            <a:off x="6150769" y="23372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i="1" dirty="0">
                <a:latin typeface="Fira Sans Light" panose="020B0604020202020204" charset="0"/>
              </a:rPr>
              <a:t>Stemming</a:t>
            </a:r>
            <a:endParaRPr b="1" i="1" dirty="0">
              <a:latin typeface="Fira Sans Light" panose="020B0604020202020204" charset="0"/>
            </a:endParaRPr>
          </a:p>
        </p:txBody>
      </p:sp>
      <p:sp>
        <p:nvSpPr>
          <p:cNvPr id="14" name="Google Shape;3808;p46">
            <a:extLst>
              <a:ext uri="{FF2B5EF4-FFF2-40B4-BE49-F238E27FC236}">
                <a16:creationId xmlns:a16="http://schemas.microsoft.com/office/drawing/2014/main" id="{2A14B4DA-C22A-4E23-BED6-CF4971A63615}"/>
              </a:ext>
            </a:extLst>
          </p:cNvPr>
          <p:cNvSpPr/>
          <p:nvPr/>
        </p:nvSpPr>
        <p:spPr>
          <a:xfrm>
            <a:off x="6150769" y="31023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Term Document Matrix</a:t>
            </a:r>
            <a:endParaRPr sz="1200" b="1" i="1" dirty="0">
              <a:latin typeface="Fira Sans Light" panose="020B0604020202020204" charset="0"/>
            </a:endParaRPr>
          </a:p>
        </p:txBody>
      </p:sp>
      <p:sp>
        <p:nvSpPr>
          <p:cNvPr id="15" name="Google Shape;3808;p46">
            <a:extLst>
              <a:ext uri="{FF2B5EF4-FFF2-40B4-BE49-F238E27FC236}">
                <a16:creationId xmlns:a16="http://schemas.microsoft.com/office/drawing/2014/main" id="{A1B47BA6-F6CB-4095-A8BF-8074DF685AFA}"/>
              </a:ext>
            </a:extLst>
          </p:cNvPr>
          <p:cNvSpPr/>
          <p:nvPr/>
        </p:nvSpPr>
        <p:spPr>
          <a:xfrm>
            <a:off x="6150769" y="38674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TF - IDF</a:t>
            </a:r>
            <a:endParaRPr b="1" dirty="0"/>
          </a:p>
        </p:txBody>
      </p:sp>
      <p:cxnSp>
        <p:nvCxnSpPr>
          <p:cNvPr id="3" name="Straight Connector 2">
            <a:extLst>
              <a:ext uri="{FF2B5EF4-FFF2-40B4-BE49-F238E27FC236}">
                <a16:creationId xmlns:a16="http://schemas.microsoft.com/office/drawing/2014/main" id="{F058C5FC-F2B2-445F-96A4-BF06E5331E04}"/>
              </a:ext>
            </a:extLst>
          </p:cNvPr>
          <p:cNvCxnSpPr>
            <a:cxnSpLocks/>
          </p:cNvCxnSpPr>
          <p:nvPr/>
        </p:nvCxnSpPr>
        <p:spPr>
          <a:xfrm>
            <a:off x="4700586" y="1233950"/>
            <a:ext cx="0" cy="30737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Google Shape;3809;p46">
            <a:extLst>
              <a:ext uri="{FF2B5EF4-FFF2-40B4-BE49-F238E27FC236}">
                <a16:creationId xmlns:a16="http://schemas.microsoft.com/office/drawing/2014/main" id="{BFA08394-BD16-49AB-8825-B3FA97DE6ABD}"/>
              </a:ext>
            </a:extLst>
          </p:cNvPr>
          <p:cNvCxnSpPr>
            <a:cxnSpLocks/>
            <a:stCxn id="10" idx="1"/>
          </p:cNvCxnSpPr>
          <p:nvPr/>
        </p:nvCxnSpPr>
        <p:spPr>
          <a:xfrm rot="10800000" flipV="1">
            <a:off x="4700587" y="1039474"/>
            <a:ext cx="1450182" cy="1681195"/>
          </a:xfrm>
          <a:prstGeom prst="curvedConnector2">
            <a:avLst/>
          </a:prstGeom>
          <a:noFill/>
          <a:ln w="19050" cap="flat" cmpd="sng">
            <a:solidFill>
              <a:schemeClr val="dk2"/>
            </a:solidFill>
            <a:prstDash val="solid"/>
            <a:round/>
            <a:headEnd type="oval" w="med" len="med"/>
            <a:tailEnd type="none" w="med" len="med"/>
          </a:ln>
        </p:spPr>
      </p:cxnSp>
      <p:cxnSp>
        <p:nvCxnSpPr>
          <p:cNvPr id="22" name="Google Shape;3809;p46">
            <a:extLst>
              <a:ext uri="{FF2B5EF4-FFF2-40B4-BE49-F238E27FC236}">
                <a16:creationId xmlns:a16="http://schemas.microsoft.com/office/drawing/2014/main" id="{98745CAF-CBC4-4B4B-936E-B77A04D1ECA9}"/>
              </a:ext>
            </a:extLst>
          </p:cNvPr>
          <p:cNvCxnSpPr>
            <a:cxnSpLocks/>
            <a:stCxn id="12" idx="1"/>
          </p:cNvCxnSpPr>
          <p:nvPr/>
        </p:nvCxnSpPr>
        <p:spPr>
          <a:xfrm rot="10800000" flipV="1">
            <a:off x="4700589" y="1806649"/>
            <a:ext cx="1450180" cy="921351"/>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26" name="Google Shape;3809;p46">
            <a:extLst>
              <a:ext uri="{FF2B5EF4-FFF2-40B4-BE49-F238E27FC236}">
                <a16:creationId xmlns:a16="http://schemas.microsoft.com/office/drawing/2014/main" id="{C320E807-AFFF-46A6-8C50-6671B039A227}"/>
              </a:ext>
            </a:extLst>
          </p:cNvPr>
          <p:cNvCxnSpPr>
            <a:cxnSpLocks/>
            <a:stCxn id="13" idx="1"/>
          </p:cNvCxnSpPr>
          <p:nvPr/>
        </p:nvCxnSpPr>
        <p:spPr>
          <a:xfrm rot="10800000" flipV="1">
            <a:off x="4700589" y="2571749"/>
            <a:ext cx="1450180" cy="156251"/>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29" name="Google Shape;3809;p46">
            <a:extLst>
              <a:ext uri="{FF2B5EF4-FFF2-40B4-BE49-F238E27FC236}">
                <a16:creationId xmlns:a16="http://schemas.microsoft.com/office/drawing/2014/main" id="{9416242C-1104-46FF-9A8A-F913E61BC9D1}"/>
              </a:ext>
            </a:extLst>
          </p:cNvPr>
          <p:cNvCxnSpPr>
            <a:cxnSpLocks/>
            <a:stCxn id="14" idx="1"/>
          </p:cNvCxnSpPr>
          <p:nvPr/>
        </p:nvCxnSpPr>
        <p:spPr>
          <a:xfrm rot="10800000">
            <a:off x="4700589" y="2726076"/>
            <a:ext cx="1450180" cy="610774"/>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32" name="Google Shape;3809;p46">
            <a:extLst>
              <a:ext uri="{FF2B5EF4-FFF2-40B4-BE49-F238E27FC236}">
                <a16:creationId xmlns:a16="http://schemas.microsoft.com/office/drawing/2014/main" id="{DFF574D4-F92A-4DD7-A0CC-BEA7977E2B20}"/>
              </a:ext>
            </a:extLst>
          </p:cNvPr>
          <p:cNvCxnSpPr>
            <a:cxnSpLocks/>
            <a:stCxn id="15" idx="1"/>
          </p:cNvCxnSpPr>
          <p:nvPr/>
        </p:nvCxnSpPr>
        <p:spPr>
          <a:xfrm rot="10800000">
            <a:off x="4700587" y="2720670"/>
            <a:ext cx="1450182" cy="1381280"/>
          </a:xfrm>
          <a:prstGeom prst="curvedConnector3">
            <a:avLst>
              <a:gd name="adj1" fmla="val 81527"/>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43468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6045432" y="2807970"/>
            <a:ext cx="2580412" cy="572700"/>
          </a:xfrm>
          <a:prstGeom prst="rect">
            <a:avLst/>
          </a:prstGeom>
        </p:spPr>
        <p:txBody>
          <a:bodyPr spcFirstLastPara="1" wrap="square" lIns="0" tIns="0" rIns="0" bIns="0" anchor="ctr" anchorCtr="0">
            <a:noAutofit/>
          </a:bodyPr>
          <a:lstStyle/>
          <a:p>
            <a:pPr marL="127000" indent="0"/>
            <a:r>
              <a:rPr lang="en-ID" i="1" dirty="0"/>
              <a:t>Tokenizing </a:t>
            </a:r>
            <a:r>
              <a:rPr lang="en-ID" dirty="0"/>
              <a:t>adalah proses pemotongan kumpulan teks dalam dokumen input serta dilakukan pembuangan karakter-karakter tertentu, seperti tanda baca (Manning </a:t>
            </a:r>
            <a:r>
              <a:rPr lang="en-ID" i="1" dirty="0"/>
              <a:t>et al</a:t>
            </a:r>
            <a:r>
              <a:rPr lang="en-ID" dirty="0"/>
              <a:t>. 2009)</a:t>
            </a:r>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721707" y="147017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TOKENIZING</a:t>
            </a:r>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655408" y="2940029"/>
            <a:ext cx="444436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dirty="0"/>
              <a:t>Case Folding adalah proses mengubah semua karakter huruf pada sebuah kalimat menjadi huruf kecil dan menghilangkan karakter yang dianggap tidak valid seperti angka, tanda baca, dan Uniform Resource Locator (URL) (</a:t>
            </a:r>
            <a:r>
              <a:rPr lang="en-US" dirty="0" err="1"/>
              <a:t>Jumadi</a:t>
            </a:r>
            <a:r>
              <a:rPr lang="en-US" dirty="0"/>
              <a:t> et al., 2021). Contoh teks “Pengumuman”, “PENGUMUMAN”, “Pengumuman.com” atau “pengumuman” akan tetap dibaca sama, yaitu “pengumuman</a:t>
            </a:r>
            <a:endParaRPr lang="en-ID" dirty="0"/>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1545995" y="147017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b="1" i="1" dirty="0"/>
              <a:t>CASE FOLDING</a:t>
            </a:r>
            <a:endParaRPr lang="en-ID" sz="1400" b="1" i="1" dirty="0"/>
          </a:p>
        </p:txBody>
      </p:sp>
    </p:spTree>
    <p:extLst>
      <p:ext uri="{BB962C8B-B14F-4D97-AF65-F5344CB8AC3E}">
        <p14:creationId xmlns:p14="http://schemas.microsoft.com/office/powerpoint/2010/main" val="3886791194"/>
      </p:ext>
    </p:extLst>
  </p:cSld>
  <p:clrMapOvr>
    <a:masterClrMapping/>
  </p:clrMapOvr>
</p:sld>
</file>

<file path=ppt/theme/theme1.xml><?xml version="1.0" encoding="utf-8"?>
<a:theme xmlns:a="http://schemas.openxmlformats.org/drawingml/2006/main" name=" COVID-19 Vaccine Research by Slidesgo">
  <a:themeElements>
    <a:clrScheme name="Simple Light">
      <a:dk1>
        <a:srgbClr val="C2213A"/>
      </a:dk1>
      <a:lt1>
        <a:srgbClr val="E9E9E9"/>
      </a:lt1>
      <a:dk2>
        <a:srgbClr val="020305"/>
      </a:dk2>
      <a:lt2>
        <a:srgbClr val="F3F3F3"/>
      </a:lt2>
      <a:accent1>
        <a:srgbClr val="666666"/>
      </a:accent1>
      <a:accent2>
        <a:srgbClr val="434343"/>
      </a:accent2>
      <a:accent3>
        <a:srgbClr val="EA4A2A"/>
      </a:accent3>
      <a:accent4>
        <a:srgbClr val="EFB86A"/>
      </a:accent4>
      <a:accent5>
        <a:srgbClr val="F49103"/>
      </a:accent5>
      <a:accent6>
        <a:srgbClr val="E4585D"/>
      </a:accent6>
      <a:hlink>
        <a:srgbClr val="C22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4322</TotalTime>
  <Words>5958</Words>
  <Application>Microsoft Office PowerPoint</Application>
  <PresentationFormat>On-screen Show (16:9)</PresentationFormat>
  <Paragraphs>824</Paragraphs>
  <Slides>68</Slides>
  <Notes>68</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Raleway</vt:lpstr>
      <vt:lpstr>Rubik Light</vt:lpstr>
      <vt:lpstr>Times New Roman</vt:lpstr>
      <vt:lpstr>Arial</vt:lpstr>
      <vt:lpstr>Fira Sans</vt:lpstr>
      <vt:lpstr>Fira Sans Light</vt:lpstr>
      <vt:lpstr>Rubik</vt:lpstr>
      <vt:lpstr>Calibri</vt:lpstr>
      <vt:lpstr>Wingdings</vt:lpstr>
      <vt:lpstr> COVID-19 Vaccine Research by Slidesgo</vt:lpstr>
      <vt:lpstr>KLASTERISASI DAN GEOVISUALISASI TWEET PENYEBARAN PENYAKIT MENULAR  LANGSUNG (STUDI KASUS COVID-19)</vt:lpstr>
      <vt:lpstr>PENDAHULUAN</vt:lpstr>
      <vt:lpstr>Latar Belakang</vt:lpstr>
      <vt:lpstr>Rumusan Masalah</vt:lpstr>
      <vt:lpstr>Batasan Masalah</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METODE PENELITIAN</vt:lpstr>
      <vt:lpstr>METODE PENELITIAN</vt:lpstr>
      <vt:lpstr>METODE PENELITIAN</vt:lpstr>
      <vt:lpstr>METODE PENELITIAN</vt:lpstr>
      <vt:lpstr>PowerPoint Presentation</vt:lpstr>
      <vt:lpstr>PowerPoint Presentation</vt:lpstr>
      <vt:lpstr>METODE PENELITIAN</vt:lpstr>
      <vt:lpstr>PowerPoint Presentation</vt:lpstr>
      <vt:lpstr>PowerPoint Presentation</vt:lpstr>
      <vt:lpstr>METODE PENELITIAN</vt:lpstr>
      <vt:lpstr>TINJAUAN PUSTAKA</vt:lpstr>
      <vt:lpstr>METODE PENELITIAN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DAFTAR PUSTAKA</vt:lpstr>
      <vt:lpstr>DAFTAR PUSTAKA</vt:lpstr>
      <vt:lpstr>DAFTAR PUSTAKA</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VACCINE RESEARCH</dc:title>
  <dc:creator>fahmi abdillah</dc:creator>
  <cp:lastModifiedBy>fahmi abdillah</cp:lastModifiedBy>
  <cp:revision>163</cp:revision>
  <dcterms:modified xsi:type="dcterms:W3CDTF">2023-10-31T01:45:58Z</dcterms:modified>
</cp:coreProperties>
</file>